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embeddings/Microsoft_PowerPoint_97_-_2003_Presentation1.bin" ContentType="application/vnd.openxmlformats-officedocument.oleObject"/>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Default Extension="vml" ContentType="application/vnd.openxmlformats-officedocument.vmlDrawing"/>
  <Override PartName="/ppt/slides/slide12.xml" ContentType="application/vnd.openxmlformats-officedocument.presentationml.slide+xml"/>
  <Override PartName="/ppt/slides/slide8.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9.xml" ContentType="application/vnd.openxmlformats-officedocument.presentationml.notesSlide+xml"/>
  <Default Extension="emf" ContentType="image/x-emf"/>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Default Extension="pict" ContentType="image/pict"/>
  <Override PartName="/ppt/notesSlides/notesSlide21.xml" ContentType="application/vnd.openxmlformats-officedocument.presentationml.notes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Default Extension="pdf" ContentType="application/pdf"/>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59"/>
  </p:notesMasterIdLst>
  <p:handoutMasterIdLst>
    <p:handoutMasterId r:id="rId60"/>
  </p:handoutMasterIdLst>
  <p:sldIdLst>
    <p:sldId id="256" r:id="rId2"/>
    <p:sldId id="392" r:id="rId3"/>
    <p:sldId id="398" r:id="rId4"/>
    <p:sldId id="397" r:id="rId5"/>
    <p:sldId id="396" r:id="rId6"/>
    <p:sldId id="399" r:id="rId7"/>
    <p:sldId id="400" r:id="rId8"/>
    <p:sldId id="382" r:id="rId9"/>
    <p:sldId id="288" r:id="rId10"/>
    <p:sldId id="394" r:id="rId11"/>
    <p:sldId id="379" r:id="rId12"/>
    <p:sldId id="373" r:id="rId13"/>
    <p:sldId id="332" r:id="rId14"/>
    <p:sldId id="375" r:id="rId15"/>
    <p:sldId id="383" r:id="rId16"/>
    <p:sldId id="291" r:id="rId17"/>
    <p:sldId id="387" r:id="rId18"/>
    <p:sldId id="338" r:id="rId19"/>
    <p:sldId id="339" r:id="rId20"/>
    <p:sldId id="374" r:id="rId21"/>
    <p:sldId id="386" r:id="rId22"/>
    <p:sldId id="358" r:id="rId23"/>
    <p:sldId id="378" r:id="rId24"/>
    <p:sldId id="377" r:id="rId25"/>
    <p:sldId id="376" r:id="rId26"/>
    <p:sldId id="360" r:id="rId27"/>
    <p:sldId id="359" r:id="rId28"/>
    <p:sldId id="391" r:id="rId29"/>
    <p:sldId id="302" r:id="rId30"/>
    <p:sldId id="306" r:id="rId31"/>
    <p:sldId id="364" r:id="rId32"/>
    <p:sldId id="365" r:id="rId33"/>
    <p:sldId id="356" r:id="rId34"/>
    <p:sldId id="395" r:id="rId35"/>
    <p:sldId id="344" r:id="rId36"/>
    <p:sldId id="284" r:id="rId37"/>
    <p:sldId id="345" r:id="rId38"/>
    <p:sldId id="346" r:id="rId39"/>
    <p:sldId id="285" r:id="rId40"/>
    <p:sldId id="319" r:id="rId41"/>
    <p:sldId id="294" r:id="rId42"/>
    <p:sldId id="295" r:id="rId43"/>
    <p:sldId id="296" r:id="rId44"/>
    <p:sldId id="368" r:id="rId45"/>
    <p:sldId id="300" r:id="rId46"/>
    <p:sldId id="297" r:id="rId47"/>
    <p:sldId id="301" r:id="rId48"/>
    <p:sldId id="369" r:id="rId49"/>
    <p:sldId id="342" r:id="rId50"/>
    <p:sldId id="286" r:id="rId51"/>
    <p:sldId id="287" r:id="rId52"/>
    <p:sldId id="290" r:id="rId53"/>
    <p:sldId id="341" r:id="rId54"/>
    <p:sldId id="349" r:id="rId55"/>
    <p:sldId id="335" r:id="rId56"/>
    <p:sldId id="350" r:id="rId57"/>
    <p:sldId id="371"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24564" autoAdjust="0"/>
    <p:restoredTop sz="64174" autoAdjust="0"/>
  </p:normalViewPr>
  <p:slideViewPr>
    <p:cSldViewPr snapToGrid="0" snapToObjects="1">
      <p:cViewPr varScale="1">
        <p:scale>
          <a:sx n="76" d="100"/>
          <a:sy n="76" d="100"/>
        </p:scale>
        <p:origin x="-1288" y="-96"/>
      </p:cViewPr>
      <p:guideLst>
        <p:guide orient="horz" pos="2160"/>
        <p:guide pos="2880"/>
      </p:guideLst>
    </p:cSldViewPr>
  </p:slideViewPr>
  <p:outlineViewPr>
    <p:cViewPr>
      <p:scale>
        <a:sx n="33" d="100"/>
        <a:sy n="33" d="100"/>
      </p:scale>
      <p:origin x="0" y="11232"/>
    </p:cViewPr>
  </p:outlineViewPr>
  <p:notesTextViewPr>
    <p:cViewPr>
      <p:scale>
        <a:sx n="100" d="100"/>
        <a:sy n="100" d="100"/>
      </p:scale>
      <p:origin x="0" y="0"/>
    </p:cViewPr>
  </p:notesTextViewPr>
  <p:sorterViewPr>
    <p:cViewPr>
      <p:scale>
        <a:sx n="100" d="100"/>
        <a:sy n="100" d="100"/>
      </p:scale>
      <p:origin x="0" y="14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66D06A0-A5B1-4547-9569-967C8CA82E7C}" type="datetimeFigureOut">
              <a:t>10/28/10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DF1B9BE-4FF2-CE4C-BF57-E9870639F49F}" type="slidenum">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F45992-9327-024E-9FF6-0674BD0178B1}" type="datetimeFigureOut">
              <a:rPr lang="en-US"/>
              <a:pPr/>
              <a:t>10/28/10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A84212-662B-D749-972C-3AFC870F3BBF}" type="slidenum">
              <a:rPr/>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28FCD7-3B8F-034F-9E6E-D775948D5E9C}" type="slidenum">
              <a:rPr lang="en-US"/>
              <a:pPr/>
              <a:t>11</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a:t>Unité de recherche climatique</a:t>
            </a:r>
          </a:p>
          <a:p>
            <a:endParaRPr lang="en-US"/>
          </a:p>
          <a:p>
            <a:r>
              <a:rPr lang="en-US"/>
              <a:t>So, let’s take a look at some of the emails to see what the fuss is about. </a:t>
            </a:r>
            <a:r>
              <a:rPr lang="en-US">
                <a:ea typeface="Arial" charset="0"/>
                <a:cs typeface="Arial" charset="0"/>
                <a:sym typeface="Wingdings" charset="2"/>
              </a:rPr>
              <a:t></a:t>
            </a:r>
            <a:r>
              <a:rPr lang="en-US"/>
              <a:t> Most of the emails are benign exchanges between scientists, largely of a technical nature. So, the emails you will be seeing do not represent typical email exchanges. </a:t>
            </a:r>
            <a:r>
              <a:rPr lang="en-US">
                <a:ea typeface="Arial" charset="0"/>
                <a:cs typeface="Arial" charset="0"/>
                <a:sym typeface="Wingdings" charset="2"/>
              </a:rPr>
              <a:t></a:t>
            </a:r>
            <a:r>
              <a:rPr lang="en-US"/>
              <a:t> However, some emails show a desire to hide or manipulate data that doesn’t fit the “party line.” </a:t>
            </a:r>
            <a:r>
              <a:rPr lang="en-US">
                <a:ea typeface="Arial" charset="0"/>
                <a:cs typeface="Arial" charset="0"/>
                <a:sym typeface="Wingdings" charset="2"/>
              </a:rPr>
              <a:t></a:t>
            </a:r>
            <a:r>
              <a:rPr lang="en-US"/>
              <a:t> In addition, these scientists are not merely impartial data analyzers, but political activists engaged in an concerted effort to influence energy policy. </a:t>
            </a:r>
            <a:r>
              <a:rPr lang="en-US">
                <a:ea typeface="Arial" charset="0"/>
                <a:cs typeface="Arial" charset="0"/>
                <a:sym typeface="Wingdings" charset="2"/>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smtClean="0">
                <a:solidFill>
                  <a:schemeClr val="tx1"/>
                </a:solidFill>
                <a:latin typeface="+mn-lt"/>
                <a:ea typeface="+mn-ea"/>
                <a:cs typeface="+mn-cs"/>
              </a:rPr>
              <a:t>trick:</a:t>
            </a:r>
            <a:r>
              <a:rPr lang="en-US" sz="1200" kern="1200" baseline="0" smtClean="0">
                <a:solidFill>
                  <a:schemeClr val="tx1"/>
                </a:solidFill>
                <a:latin typeface="+mn-lt"/>
                <a:ea typeface="+mn-ea"/>
                <a:cs typeface="+mn-cs"/>
              </a:rPr>
              <a:t> une astuce pour faire quelque chose (de légitime)</a:t>
            </a:r>
            <a:endParaRPr lang="en-US" sz="1200" kern="1200" smtClean="0">
              <a:solidFill>
                <a:schemeClr val="tx1"/>
              </a:solidFill>
              <a:latin typeface="+mn-lt"/>
              <a:ea typeface="+mn-ea"/>
              <a:cs typeface="+mn-cs"/>
            </a:endParaRPr>
          </a:p>
          <a:p>
            <a:endParaRPr lang="en-US" sz="1200" kern="1200" smtClean="0">
              <a:solidFill>
                <a:schemeClr val="tx1"/>
              </a:solidFill>
              <a:latin typeface="+mn-lt"/>
              <a:ea typeface="+mn-ea"/>
              <a:cs typeface="+mn-cs"/>
            </a:endParaRPr>
          </a:p>
          <a:p>
            <a:r>
              <a:rPr lang="en-US" sz="1200" kern="1200" smtClean="0">
                <a:solidFill>
                  <a:schemeClr val="tx1"/>
                </a:solidFill>
                <a:latin typeface="+mn-lt"/>
                <a:ea typeface="+mn-ea"/>
                <a:cs typeface="+mn-cs"/>
              </a:rPr>
              <a:t>Novembre 2009, survient la diffusion publique de bases de données climatiques ainsi que des milliers de courriels internes à l'Unité de recherche climatique (CRU) de l'Université de East Anglia par une ou des personne(s) inconnue(s). Les sceptiques (« naysayers » en anglais) du réchauffement planétaire saisissent l'occasion pour affirmer que les données ont subi des manipulations illégitimes, voire même des falsifications. Cette conférence examinera la suite de cette controverse, surtout aux USA et en Grande Bretagne, où l'épisode a eu de lourdes conséquences sur la confiance publique envers les climatologues et le Groupe Intergouvernemental d'experts sur l'Evolution du Climat (GIEC). La conférence explore également l'histoire des données climatiques et les moyens par lesquels a été découvert le réchauffement climatique de la Terre. Le conférencier expliquera pourquoi ces données restent aujourd'hui dans un état de  changement quasi-perpétuel,même après plusieurs décennies d'études intensives, et pourquoi ce changement perpétuel est inhérent à la science du climat. L'analyse de la controverse « Climategate » portera enfin sur la tendance croissante actuelle vers une nouvelle transparence des méthodes et surtout des données scientifiques, avec des effets probablement largement corrosifs sur lareconnaissance de l'expertise scientifique.</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DB1B6B-ACAB-CC46-B8FF-788AB762E5A0}" type="slidenum">
              <a:rPr lang="en-US"/>
              <a:pPr/>
              <a:t>13</a:t>
            </a:fld>
            <a:endParaRPr lang="en-US"/>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r>
              <a:rPr lang="en-US">
                <a:sym typeface="Wingdings" charset="2"/>
              </a:rPr>
              <a:t>In this email, Phil Jones tells his fellow conspirators, </a:t>
            </a:r>
            <a:r>
              <a:rPr lang="en-US" sz="2400"/>
              <a:t> “</a:t>
            </a:r>
            <a:r>
              <a:rPr lang="en-US" sz="1000"/>
              <a:t>PS I'm getting hassled by a couple of people to release the CRU station temperature data. Don't any of you three tell anybody that the UK has a Freedom of Information Act!”</a:t>
            </a:r>
            <a:r>
              <a:rPr lang="en-US" sz="1400"/>
              <a:t> </a:t>
            </a:r>
            <a:r>
              <a:rPr lang="en-US">
                <a:sym typeface="Wingdings" charset="2"/>
              </a:rP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smtClean="0">
                <a:solidFill>
                  <a:schemeClr val="tx1"/>
                </a:solidFill>
                <a:latin typeface="+mn-lt"/>
                <a:ea typeface="+mn-ea"/>
                <a:cs typeface="+mn-cs"/>
              </a:rPr>
              <a:t>trick:</a:t>
            </a:r>
            <a:r>
              <a:rPr lang="en-US" sz="1200" kern="1200" baseline="0" smtClean="0">
                <a:solidFill>
                  <a:schemeClr val="tx1"/>
                </a:solidFill>
                <a:latin typeface="+mn-lt"/>
                <a:ea typeface="+mn-ea"/>
                <a:cs typeface="+mn-cs"/>
              </a:rPr>
              <a:t> une astuce pour faire quelque chose (de légitime), un moyen malin de faire une chose compliquée</a:t>
            </a:r>
          </a:p>
          <a:p>
            <a:endParaRPr lang="en-US" sz="1200" kern="1200" baseline="0" smtClean="0">
              <a:solidFill>
                <a:schemeClr val="tx1"/>
              </a:solidFill>
              <a:latin typeface="+mn-lt"/>
              <a:ea typeface="+mn-ea"/>
              <a:cs typeface="+mn-cs"/>
            </a:endParaRPr>
          </a:p>
          <a:p>
            <a:r>
              <a:rPr lang="en-US" sz="1200" kern="1200" baseline="0" smtClean="0">
                <a:solidFill>
                  <a:schemeClr val="tx1"/>
                </a:solidFill>
                <a:latin typeface="+mn-lt"/>
                <a:ea typeface="+mn-ea"/>
                <a:cs typeface="+mn-cs"/>
              </a:rPr>
              <a:t>hide the decline – cacher le déclin (la baisse) – ce n’est pas une référence à la température, mais au déclin de fiabilité de l’utilisation des cernes comme données indirectes pour la température depuis les années 1960. On n’est pas encore sur des causes de ce déclin; ça pourrait eêtre par exemple la diminution globale dans la proportion de lumière solaire qui atteint la surface, ou également des causes multiples de caractère locale.</a:t>
            </a:r>
            <a:endParaRPr lang="en-US" sz="1200" kern="1200" smtClean="0">
              <a:solidFill>
                <a:schemeClr val="tx1"/>
              </a:solidFill>
              <a:latin typeface="+mn-lt"/>
              <a:ea typeface="+mn-ea"/>
              <a:cs typeface="+mn-cs"/>
            </a:endParaRPr>
          </a:p>
          <a:p>
            <a:endParaRPr lang="en-US" sz="1200" kern="1200" smtClean="0">
              <a:solidFill>
                <a:schemeClr val="tx1"/>
              </a:solidFill>
              <a:latin typeface="+mn-lt"/>
              <a:ea typeface="+mn-ea"/>
              <a:cs typeface="+mn-cs"/>
            </a:endParaRPr>
          </a:p>
          <a:p>
            <a:r>
              <a:rPr lang="en-US" sz="1200" kern="1200" smtClean="0">
                <a:solidFill>
                  <a:schemeClr val="tx1"/>
                </a:solidFill>
                <a:latin typeface="+mn-lt"/>
                <a:ea typeface="+mn-ea"/>
                <a:cs typeface="+mn-cs"/>
              </a:rPr>
              <a:t>Novembre 2009, survient la diffusion publique de bases de données climatiques ainsi que des milliers de courriels internes à l'Unité de recherche climatique (CRU) de l'Université de East Anglia par une ou des personne(s) inconnue(s). Les sceptiques (« naysayers » en anglais) du réchauffement planétaire saisissent l'occasion pour affirmer que les données ont subi des manipulations illégitimes, voire même des falsifications. Cette conférence examinera la suite de cette controverse, surtout aux USA et en Grande Bretagne, où l'épisode a eu de lourdes conséquences sur la confiance publique envers les climatologues et le Groupe Intergouvernemental d'experts sur l'Evolution du Climat (GIEC). La conférence explore également l'histoire des données climatiques et les moyens par lesquels a été découvert le réchauffement climatique de la Terre. Le conférencier expliquera pourquoi ces données restent aujourd'hui dans un état de  changement quasi-perpétuel,même après plusieurs décennies d'études intensives, et pourquoi ce changement perpétuel est inhérent à la science du climat. L'analyse de la controverse « Climategate » portera enfin sur la tendance croissante actuelle vers une nouvelle transparence des méthodes et surtout des données scientifiques, avec des effets probablement largement corrosifs sur lareconnaissance de l'expertise scientifique.</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smtClean="0">
                <a:solidFill>
                  <a:schemeClr val="tx1"/>
                </a:solidFill>
                <a:latin typeface="+mn-lt"/>
                <a:ea typeface="+mn-ea"/>
                <a:cs typeface="+mn-cs"/>
              </a:rPr>
              <a:t>trick:</a:t>
            </a:r>
            <a:r>
              <a:rPr lang="en-US" sz="1200" kern="1200" baseline="0" smtClean="0">
                <a:solidFill>
                  <a:schemeClr val="tx1"/>
                </a:solidFill>
                <a:latin typeface="+mn-lt"/>
                <a:ea typeface="+mn-ea"/>
                <a:cs typeface="+mn-cs"/>
              </a:rPr>
              <a:t> une astuce pour faire quelque chose (de légitime), un moyen malin de faire une chose compliquée</a:t>
            </a:r>
          </a:p>
          <a:p>
            <a:endParaRPr lang="en-US" sz="1200" kern="1200" baseline="0" smtClean="0">
              <a:solidFill>
                <a:schemeClr val="tx1"/>
              </a:solidFill>
              <a:latin typeface="+mn-lt"/>
              <a:ea typeface="+mn-ea"/>
              <a:cs typeface="+mn-cs"/>
            </a:endParaRPr>
          </a:p>
          <a:p>
            <a:r>
              <a:rPr lang="en-US" sz="1200" kern="1200" baseline="0" smtClean="0">
                <a:solidFill>
                  <a:schemeClr val="tx1"/>
                </a:solidFill>
                <a:latin typeface="+mn-lt"/>
                <a:ea typeface="+mn-ea"/>
                <a:cs typeface="+mn-cs"/>
              </a:rPr>
              <a:t>hide the decline – cacher le déclin (la baisse) – ce n’est pas une référence à la température, mais au déclin de fiabilité de l’utilisation des cernes comme données indirectes pour la température depuis les années 1960. On n’est pas encore sur des causes de ce déclin; ça pourrait eêtre par exemple la diminution globale dans la proportion de lumière solaire qui atteint la surface, ou également des causes multiples de caractère locale.</a:t>
            </a:r>
            <a:endParaRPr lang="en-US" sz="1200" kern="1200" smtClean="0">
              <a:solidFill>
                <a:schemeClr val="tx1"/>
              </a:solidFill>
              <a:latin typeface="+mn-lt"/>
              <a:ea typeface="+mn-ea"/>
              <a:cs typeface="+mn-cs"/>
            </a:endParaRPr>
          </a:p>
          <a:p>
            <a:endParaRPr lang="en-US" sz="1200" kern="1200" smtClean="0">
              <a:solidFill>
                <a:schemeClr val="tx1"/>
              </a:solidFill>
              <a:latin typeface="+mn-lt"/>
              <a:ea typeface="+mn-ea"/>
              <a:cs typeface="+mn-cs"/>
            </a:endParaRPr>
          </a:p>
          <a:p>
            <a:r>
              <a:rPr lang="en-US" sz="1200" kern="1200" smtClean="0">
                <a:solidFill>
                  <a:schemeClr val="tx1"/>
                </a:solidFill>
                <a:latin typeface="+mn-lt"/>
                <a:ea typeface="+mn-ea"/>
                <a:cs typeface="+mn-cs"/>
              </a:rPr>
              <a:t>Novembre 2009, survient la diffusion publique de bases de données climatiques ainsi que des milliers de courriels internes à l'Unité de recherche climatique (CRU) de l'Université de East Anglia par une ou des personne(s) inconnue(s). Les sceptiques (« naysayers » en anglais) du réchauffement planétaire saisissent l'occasion pour affirmer que les données ont subi des manipulations illégitimes, voire même des falsifications. Cette conférence examinera la suite de cette controverse, surtout aux USA et en Grande Bretagne, où l'épisode a eu de lourdes conséquences sur la confiance publique envers les climatologues et le Groupe Intergouvernemental d'experts sur l'Evolution du Climat (GIEC). La conférence explore également l'histoire des données climatiques et les moyens par lesquels a été découvert le réchauffement climatique de la Terre. Le conférencier expliquera pourquoi ces données restent aujourd'hui dans un état de  changement quasi-perpétuel,même après plusieurs décennies d'études intensives, et pourquoi ce changement perpétuel est inhérent à la science du climat. L'analyse de la controverse « Climategate » portera enfin sur la tendance croissante actuelle vers une nouvelle transparence des méthodes et surtout des données scientifiques, avec des effets probablement largement corrosifs sur lareconnaissance de l'expertise scientifique.</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Les courriels du CRU montrent un</a:t>
            </a:r>
            <a:r>
              <a:rPr lang="en-US" baseline="0"/>
              <a:t>e conduite malhonnête et peut-être illégale. Les scientifiques discutent la possibilité de manipuler les données pour y trouver leurs résultats préféres. Ils discutent de la subversion de la procédure d’évaluation par les pairs pour assurer que les articles sceptiques n’accède pas à la publication.”</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Déclin? quel déclin?</a:t>
            </a:r>
          </a:p>
          <a:p>
            <a:endParaRPr lang="en-US"/>
          </a:p>
          <a:p>
            <a:r>
              <a:rPr lang="en-US"/>
              <a:t>Une</a:t>
            </a:r>
            <a:r>
              <a:rPr lang="en-US" baseline="0"/>
              <a:t> comparaison des changements de </a:t>
            </a:r>
            <a:r>
              <a:rPr lang="en-US"/>
              <a:t>température</a:t>
            </a:r>
            <a:r>
              <a:rPr lang="en-US" baseline="0"/>
              <a:t>s de surface entre 1989-98 et 1999-2008</a:t>
            </a:r>
          </a:p>
          <a:p>
            <a:endParaRPr lang="en-US" baseline="0"/>
          </a:p>
          <a:p>
            <a:r>
              <a:rPr lang="en-US" baseline="0"/>
              <a:t>en haut, temps. </a:t>
            </a:r>
            <a:r>
              <a:rPr lang="en-US"/>
              <a:t>de</a:t>
            </a:r>
            <a:r>
              <a:rPr lang="en-US" baseline="0"/>
              <a:t> surface du CRU (indications des stations de surface uniquement) et</a:t>
            </a:r>
          </a:p>
          <a:p>
            <a:endParaRPr lang="en-US" baseline="0"/>
          </a:p>
          <a:p>
            <a:r>
              <a:rPr lang="en-US" baseline="0"/>
              <a:t>Le Centre Européen pour la Prévision du temps à moyen terme a recalculé ces résultats en y ajoutant toutes les données disponibles, de satéllites, radiosondes, etc.</a:t>
            </a:r>
          </a:p>
          <a:p>
            <a:endParaRPr lang="en-US" baseline="0"/>
          </a:p>
          <a:p>
            <a:r>
              <a:rPr lang="en-US" baseline="0"/>
              <a:t>La stratégie des sceptiques est de trouver des milliers de détails qui peuvent être mis en question. de là </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mais du point de vue des sceptiques, ces rapports</a:t>
            </a:r>
            <a:r>
              <a:rPr lang="en-US" baseline="0"/>
              <a:t> ne font que confirmer leur conviction que le réchauffement planétaire est une conspiration des scientifiques.</a:t>
            </a:r>
          </a:p>
          <a:p>
            <a:endParaRPr lang="en-US" baseline="0"/>
          </a:p>
          <a:p>
            <a:r>
              <a:rPr lang="en-US" baseline="0"/>
              <a:t>Une évaluation ’’indépendante,” selon eux, doit être mené par des gens qui au moins ne sont pas du même champ. </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Nice Deb: “I’m a conservative, Catholic, mom of 6 who enjoys goofing around on the intertubes.”</a:t>
            </a:r>
          </a:p>
        </p:txBody>
      </p:sp>
      <p:sp>
        <p:nvSpPr>
          <p:cNvPr id="4" name="Slide Number Placeholder 3"/>
          <p:cNvSpPr>
            <a:spLocks noGrp="1"/>
          </p:cNvSpPr>
          <p:nvPr>
            <p:ph type="sldNum" sz="quarter" idx="10"/>
          </p:nvPr>
        </p:nvSpPr>
        <p:spPr/>
        <p:txBody>
          <a:bodyPr/>
          <a:lstStyle/>
          <a:p>
            <a:fld id="{DFA84212-662B-D749-972C-3AFC870F3BBF}" type="slidenum">
              <a:rPr lang="en-US"/>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t>en</a:t>
            </a:r>
            <a:r>
              <a:rPr lang="en-US" baseline="0"/>
              <a:t> gros, on a deux moyens pour étudier le climat: les modèles du système climatique, et les données sur le passé, c’est-à-dire l’histoire de l’atmosphère et des océans. </a:t>
            </a:r>
          </a:p>
          <a:p>
            <a:endParaRPr lang="en-US" baseline="0"/>
          </a:p>
          <a:p>
            <a:r>
              <a:rPr lang="en-US" baseline="0"/>
              <a:t>Dans les années 1990 -- avant que le GIEC n’a affirmé, en 1995, que la plupart de l’évidence montrait que la terre réchauffe – la politique climatique centrée sur les modèles du climat. A cet époque la modélisation était en train de devenir une méthode principale dans toutes les sciences physiques, mais elle n’était pas encore tout à fait établi. </a:t>
            </a:r>
          </a:p>
          <a:p>
            <a:r>
              <a:rPr lang="en-US" baseline="0"/>
              <a:t>A cet époque, également, on n’avait pas encore des bases de données sufisamment grandes et sufisamment précises pour </a:t>
            </a:r>
          </a:p>
          <a:p>
            <a:endParaRPr lang="en-US" baseline="0"/>
          </a:p>
          <a:p>
            <a:r>
              <a:rPr lang="en-US" baseline="0"/>
              <a:t>Depuis l’an 2000, les scientifiques affirment qu’ils sont de plus en plus certains que la terre rèchauffe, et les bases de données ont été scrutées ajustées, et corrigées à milles reprises. Les gros résultats sont toujours les mêmes: la terre a réchauffé d’à peu près 0.75°C depuis l’ère pré-industrielle. Mais les détails, ça change tous le temps.</a:t>
            </a:r>
          </a:p>
          <a:p>
            <a:endParaRPr lang="en-US" baseline="0"/>
          </a:p>
          <a:p>
            <a:r>
              <a:rPr lang="en-US" baseline="0"/>
              <a:t>D’autres intervenants de ce colloque, dont notamment Naomi Oreskes et James Hoggan, vous avez parlé des gens et des intérêts politiques qui influencent le débat aux EUA. Moi je vais vous parler de comment la structure même de la science des données climatiques rend toujours possible une re-ouverture du débat sur les données. Maintenant qu’il n’est plus question d’une simple prévision par les modèles, mais d’une vérité qui se passe actuellement de nos jours, le débat aux EUA portent plutot sur les données elles-mêmes.</a:t>
            </a:r>
          </a:p>
        </p:txBody>
      </p:sp>
      <p:sp>
        <p:nvSpPr>
          <p:cNvPr id="4" name="Slide Number Placeholder 3"/>
          <p:cNvSpPr>
            <a:spLocks noGrp="1"/>
          </p:cNvSpPr>
          <p:nvPr>
            <p:ph type="sldNum" sz="quarter" idx="10"/>
          </p:nvPr>
        </p:nvSpPr>
        <p:spPr/>
        <p:txBody>
          <a:bodyPr/>
          <a:lstStyle/>
          <a:p>
            <a:fld id="{DFA84212-662B-D749-972C-3AFC870F3BBF}"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les</a:t>
            </a:r>
            <a:r>
              <a:rPr lang="en-US" baseline="0"/>
              <a:t> données manipulées </a:t>
            </a:r>
          </a:p>
          <a:p>
            <a:endParaRPr lang="en-US" baseline="0"/>
          </a:p>
          <a:p>
            <a:r>
              <a:rPr lang="en-US" baseline="0"/>
              <a:t>les grandes tombées de neigre sur la cote est des USA prouvent que la terre ne réchauffe pas</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Euh, c’est</a:t>
            </a:r>
            <a:r>
              <a:rPr lang="en-US" baseline="0"/>
              <a:t> un modèle</a:t>
            </a:r>
            <a:r>
              <a:rPr lang="en-US"/>
              <a:t> impressionant…</a:t>
            </a:r>
          </a:p>
          <a:p>
            <a:endParaRPr lang="en-US"/>
          </a:p>
          <a:p>
            <a:r>
              <a:rPr lang="en-US"/>
              <a:t>Et</a:t>
            </a:r>
            <a:r>
              <a:rPr lang="en-US" baseline="0"/>
              <a:t> solide comme un rocher en plus…</a:t>
            </a:r>
          </a:p>
          <a:p>
            <a:endParaRPr lang="en-US" baseline="0"/>
          </a:p>
          <a:p>
            <a:r>
              <a:rPr lang="en-US" baseline="0"/>
              <a:t>un château de sable – un modèle d’un chateau</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Le</a:t>
            </a:r>
            <a:r>
              <a:rPr lang="en-US" baseline="0"/>
              <a:t> r</a:t>
            </a:r>
            <a:r>
              <a:rPr lang="en-US"/>
              <a:t>échauffement planétaire, bah! comme si des petits</a:t>
            </a:r>
            <a:r>
              <a:rPr lang="en-US" baseline="0"/>
              <a:t> changements atmosphériques pouvaient nous faire mal…. Ils sont fous les écolos…</a:t>
            </a:r>
          </a:p>
          <a:p>
            <a:endParaRPr lang="en-US" baseline="0"/>
          </a:p>
          <a:p>
            <a:r>
              <a:rPr lang="en-US" baseline="0"/>
              <a:t>volcan d’islande - “les cendres microscopiques dans l’atmosphère  paralysent l’Europe”</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Climategate</a:t>
            </a:r>
            <a:r>
              <a:rPr lang="en-US" baseline="0"/>
              <a:t> a exposé le réchauffement climatique comme un mythe des alarmistes… Un nouveau livre fait rapport d’une enquête sur qui ils sont, et comment des entreprises communistes, politique élitistes, et scientifiques imprudents ont créé une crise faussé.</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Nier le changement climatique est un article de foi</a:t>
            </a:r>
            <a:r>
              <a:rPr lang="en-US" baseline="0"/>
              <a:t> du parti du thé</a:t>
            </a:r>
          </a:p>
          <a:p>
            <a:endParaRPr lang="en-US" baseline="0"/>
          </a:p>
          <a:p>
            <a:r>
              <a:rPr lang="en-US" baseline="0"/>
              <a:t>Un électricien et fondateur du parti du thé  - “C’est un mensonge…. Je lis mon Bible.  Dieu a créé la terre pour que nous puissions l’utiliser.”</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a:t>et ses effets </a:t>
            </a:r>
            <a:r>
              <a:rPr lang="en-US" sz="1200" baseline="0"/>
              <a:t> </a:t>
            </a:r>
            <a:r>
              <a:rPr lang="en-US" sz="1200"/>
              <a:t>sur la politique du climat</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La</a:t>
            </a:r>
            <a:r>
              <a:rPr lang="en-US" baseline="0"/>
              <a:t> salle d’entrée du Centre National des Données Méteorologiques à Asheville en Carolinie du Nord. Il ne restait plus de place pour stocker les cartes, dont il y avait des milliers, donc on les a mises dans des cabinets dans l’entrée.  On s’inquiètait pour que le batiment ne s’ecroulent sous le poids énorme de cette masse géante de cartes perforées. </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satéllites, thermomètres, etc.</a:t>
            </a:r>
          </a:p>
        </p:txBody>
      </p:sp>
      <p:sp>
        <p:nvSpPr>
          <p:cNvPr id="4" name="Slide Number Placeholder 3"/>
          <p:cNvSpPr>
            <a:spLocks noGrp="1"/>
          </p:cNvSpPr>
          <p:nvPr>
            <p:ph type="sldNum" sz="quarter" idx="10"/>
          </p:nvPr>
        </p:nvSpPr>
        <p:spPr/>
        <p:txBody>
          <a:bodyPr/>
          <a:lstStyle/>
          <a:p>
            <a:fld id="{DFA84212-662B-D749-972C-3AFC870F3BBF}" type="slidenum">
              <a:rPr lang="en-US"/>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méthodes en vigueur</a:t>
            </a:r>
            <a:r>
              <a:rPr lang="en-US" baseline="0"/>
              <a:t> depuis 1900</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FA54BD-3F81-DA41-BCBD-FE3D00C314E6}" type="slidenum">
              <a:rPr lang="en-US"/>
              <a:pPr/>
              <a:t>32</a:t>
            </a:fld>
            <a:endParaRPr lang="en-US"/>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r>
              <a:rPr lang="en-US"/>
              <a:t>une marche </a:t>
            </a:r>
          </a:p>
          <a:p>
            <a:endParaRPr lang="en-US"/>
          </a:p>
          <a:p>
            <a:r>
              <a:rPr lang="en-US"/>
              <a:t>jauges de précipitation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Il faut que je vous donne d’abord du contexte</a:t>
            </a:r>
          </a:p>
        </p:txBody>
      </p:sp>
      <p:sp>
        <p:nvSpPr>
          <p:cNvPr id="4" name="Slide Number Placeholder 3"/>
          <p:cNvSpPr>
            <a:spLocks noGrp="1"/>
          </p:cNvSpPr>
          <p:nvPr>
            <p:ph type="sldNum" sz="quarter" idx="10"/>
          </p:nvPr>
        </p:nvSpPr>
        <p:spPr/>
        <p:txBody>
          <a:bodyPr/>
          <a:lstStyle/>
          <a:p>
            <a:fld id="{DFA84212-662B-D749-972C-3AFC870F3BBF}" type="slidenum">
              <a:rPr lang="en-US"/>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les modèles des données aussi bien</a:t>
            </a:r>
            <a:r>
              <a:rPr lang="en-US" baseline="0"/>
              <a:t> que les modèles théoriques</a:t>
            </a:r>
          </a:p>
          <a:p>
            <a:endParaRPr lang="en-US" baseline="0"/>
          </a:p>
          <a:p>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mtClean="0"/>
              <a:t>Accuse Mann d’utiliser</a:t>
            </a:r>
            <a:r>
              <a:rPr lang="en-US" baseline="0" smtClean="0"/>
              <a:t> une méthode statistique trichée</a:t>
            </a:r>
            <a:endParaRPr lang="en-US"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smtClean="0"/>
              <a:t>Exige que Mann le livre son curriculum vitae, une liste de toutes ses sources de fonds, toutes ses données pour toutes ses articles publiés, les codes sources avec lesquels il produit ses résultats, et une “explication” de tout son travail pour le GIEC</a:t>
            </a:r>
          </a:p>
          <a:p>
            <a:endParaRPr lang="en-US" sz="1200" kern="1200" smtClean="0">
              <a:solidFill>
                <a:schemeClr val="tx1"/>
              </a:solidFill>
              <a:latin typeface="+mn-lt"/>
              <a:ea typeface="+mn-ea"/>
              <a:cs typeface="+mn-cs"/>
            </a:endParaRPr>
          </a:p>
          <a:p>
            <a:endParaRPr lang="en-US" sz="1200" kern="1200" smtClean="0">
              <a:solidFill>
                <a:schemeClr val="tx1"/>
              </a:solidFill>
              <a:latin typeface="+mn-lt"/>
              <a:ea typeface="+mn-ea"/>
              <a:cs typeface="+mn-cs"/>
            </a:endParaRPr>
          </a:p>
          <a:p>
            <a:r>
              <a:rPr lang="en-US" sz="1200" kern="1200" smtClean="0">
                <a:solidFill>
                  <a:schemeClr val="tx1"/>
                </a:solidFill>
                <a:latin typeface="+mn-lt"/>
                <a:ea typeface="+mn-ea"/>
                <a:cs typeface="+mn-cs"/>
              </a:rPr>
              <a:t>Fondation</a:t>
            </a:r>
            <a:r>
              <a:rPr lang="en-US" sz="1200" kern="1200" baseline="0" smtClean="0">
                <a:solidFill>
                  <a:schemeClr val="tx1"/>
                </a:solidFill>
                <a:latin typeface="+mn-lt"/>
                <a:ea typeface="+mn-ea"/>
                <a:cs typeface="+mn-cs"/>
              </a:rPr>
              <a:t> nationale de la science, le Conseil national de recherche, l’Association américaine pour l’avancement de la science, l’Académie nationale des sciences…</a:t>
            </a:r>
          </a:p>
          <a:p>
            <a:endParaRPr lang="en-US" sz="1200" kern="1200" smtClean="0">
              <a:solidFill>
                <a:schemeClr val="tx1"/>
              </a:solidFill>
              <a:latin typeface="+mn-lt"/>
              <a:ea typeface="+mn-ea"/>
              <a:cs typeface="+mn-cs"/>
            </a:endParaRPr>
          </a:p>
          <a:p>
            <a:r>
              <a:rPr lang="en-US" sz="1200" kern="1200" smtClean="0">
                <a:solidFill>
                  <a:schemeClr val="tx1"/>
                </a:solidFill>
                <a:latin typeface="+mn-lt"/>
                <a:ea typeface="+mn-ea"/>
                <a:cs typeface="+mn-cs"/>
              </a:rPr>
              <a:t>Mann, the US Congress, the Intergovernmental Panel on Climate Change, the National Science Foundation, the American Association for the Advancement of Science, the National Academy of Sciences, the National Research Council,</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un</a:t>
            </a:r>
            <a:r>
              <a:rPr lang="en-US" baseline="0"/>
              <a:t>e enquéte sur la validité des indications de température dans toutes les stations du réseau historique du climat des EUA. Cette enquête à été mené par des volontaires selon le protocole officiel de l’Administration nationale océanique et atmosphèrique.</a:t>
            </a:r>
          </a:p>
          <a:p>
            <a:endParaRPr lang="en-US" baseline="0"/>
          </a:p>
          <a:p>
            <a:r>
              <a:rPr lang="en-US" baseline="0"/>
              <a:t>des citoyens prennent part d’un audit, d’un ramassement de métadonnées sur l</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41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capteurs situés près des climatiseurs, près d’un parc de stationnement avec une</a:t>
            </a:r>
            <a:r>
              <a:rPr lang="en-US" baseline="0"/>
              <a:t> surface </a:t>
            </a:r>
            <a:r>
              <a:rPr lang="en-US"/>
              <a:t>de bitume</a:t>
            </a:r>
          </a:p>
        </p:txBody>
      </p:sp>
      <p:sp>
        <p:nvSpPr>
          <p:cNvPr id="4" name="Slide Number Placeholder 3"/>
          <p:cNvSpPr>
            <a:spLocks noGrp="1"/>
          </p:cNvSpPr>
          <p:nvPr>
            <p:ph type="sldNum" sz="quarter" idx="10"/>
          </p:nvPr>
        </p:nvSpPr>
        <p:spPr/>
        <p:txBody>
          <a:bodyPr/>
          <a:lstStyle/>
          <a:p>
            <a:fld id="{DFA84212-662B-D749-972C-3AFC870F3BBF}" type="slidenum">
              <a:rPr lang="en-US"/>
              <a:pPr/>
              <a:t>42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Pour les sites de</a:t>
            </a:r>
            <a:r>
              <a:rPr lang="en-US" baseline="0"/>
              <a:t> mauvaise exposition relatives aux sites de bonne exposition, </a:t>
            </a:r>
            <a:r>
              <a:rPr lang="en-US"/>
              <a:t>le</a:t>
            </a:r>
            <a:r>
              <a:rPr lang="en-US" baseline="0"/>
              <a:t>s données de la température maximum </a:t>
            </a:r>
            <a:r>
              <a:rPr lang="en-US" b="1" i="1" baseline="0"/>
              <a:t>non-ajusté sont biaisées dans la direction négative.</a:t>
            </a:r>
          </a:p>
          <a:p>
            <a:endParaRPr lang="en-US" b="1" i="1" baseline="0"/>
          </a:p>
          <a:p>
            <a:r>
              <a:rPr lang="en-US" b="1" i="1" baseline="0"/>
              <a:t>Les ajustements appliqués aux données USHCN Version 2 tiennent largement compte des changements d’instrumentation et de sites, bien que les données sont apparement biaisées légèrement négative…</a:t>
            </a:r>
            <a:br>
              <a:rPr lang="en-US" b="1" i="1" baseline="0"/>
            </a:br>
            <a:endParaRPr lang="en-US" b="1" i="1" baseline="0"/>
          </a:p>
          <a:p>
            <a:r>
              <a:rPr lang="en-US" b="1" i="1" baseline="0"/>
              <a:t>Nous ne trouvons aucune évidence que les tendances des températures moyennes aux USA soient gonflées par un mauvais emplacement des stations.</a:t>
            </a:r>
          </a:p>
        </p:txBody>
      </p:sp>
      <p:sp>
        <p:nvSpPr>
          <p:cNvPr id="4" name="Slide Number Placeholder 3"/>
          <p:cNvSpPr>
            <a:spLocks noGrp="1"/>
          </p:cNvSpPr>
          <p:nvPr>
            <p:ph type="sldNum" sz="quarter" idx="10"/>
          </p:nvPr>
        </p:nvSpPr>
        <p:spPr/>
        <p:txBody>
          <a:bodyPr/>
          <a:lstStyle/>
          <a:p>
            <a:fld id="{DFA84212-662B-D749-972C-3AFC870F3BBF}" type="slidenum">
              <a:rPr lang="en-US"/>
              <a:pPr/>
              <a:t>48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Il faut que je vous donne d’abord du contexte</a:t>
            </a:r>
          </a:p>
        </p:txBody>
      </p:sp>
      <p:sp>
        <p:nvSpPr>
          <p:cNvPr id="4" name="Slide Number Placeholder 3"/>
          <p:cNvSpPr>
            <a:spLocks noGrp="1"/>
          </p:cNvSpPr>
          <p:nvPr>
            <p:ph type="sldNum" sz="quarter" idx="10"/>
          </p:nvPr>
        </p:nvSpPr>
        <p:spPr/>
        <p:txBody>
          <a:bodyPr/>
          <a:lstStyle/>
          <a:p>
            <a:fld id="{DFA84212-662B-D749-972C-3AFC870F3BBF}" type="slidenum">
              <a:rPr lang="en-US"/>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Christy:</a:t>
            </a:r>
            <a:r>
              <a:rPr lang="en-US" baseline="0"/>
              <a:t> un des deux personnes qui s’est chargée de l’interprétatons des données MSU depuis la fin des années 1970</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en 1995</a:t>
            </a:r>
            <a:r>
              <a:rPr lang="en-US" baseline="0"/>
              <a:t> ils disaient toujours que le MSU indiquait un refroidissement lèger de la troposphère basse</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UAH 5.2</a:t>
            </a:r>
          </a:p>
          <a:p>
            <a:endParaRPr lang="en-US"/>
          </a:p>
          <a:p>
            <a:r>
              <a:rPr lang="en-US"/>
              <a:t>RSS</a:t>
            </a:r>
            <a:r>
              <a:rPr lang="en-US" baseline="0"/>
              <a:t> v. 3.2</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En novembre 2009, une</a:t>
            </a:r>
            <a:r>
              <a:rPr lang="en-US" baseline="0"/>
              <a:t> personne ou des personnes inconnues ont fait une fuite d’informations du Climatic Research Unit. Cette fuite comprend plus que mille courriels et des dizaines de bases de données.</a:t>
            </a:r>
            <a:endParaRPr lang="en-US"/>
          </a:p>
        </p:txBody>
      </p:sp>
      <p:sp>
        <p:nvSpPr>
          <p:cNvPr id="4" name="Slide Number Placeholder 3"/>
          <p:cNvSpPr>
            <a:spLocks noGrp="1"/>
          </p:cNvSpPr>
          <p:nvPr>
            <p:ph type="sldNum" sz="quarter" idx="10"/>
          </p:nvPr>
        </p:nvSpPr>
        <p:spPr/>
        <p:txBody>
          <a:bodyPr/>
          <a:lstStyle/>
          <a:p>
            <a:fld id="{DFA84212-662B-D749-972C-3AFC870F3BBF}" type="slidenum">
              <a:rPr lang="en-US"/>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28FCD7-3B8F-034F-9E6E-D775948D5E9C}" type="slidenum">
              <a:rPr lang="en-US"/>
              <a:pPr/>
              <a:t>10</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a:t>Unité de recherche climatique</a:t>
            </a:r>
          </a:p>
          <a:p>
            <a:endParaRPr lang="en-US"/>
          </a:p>
          <a:p>
            <a:r>
              <a:rPr lang="en-US"/>
              <a:t>So, let’s take a look at some of the emails to see what the fuss is about. </a:t>
            </a:r>
            <a:r>
              <a:rPr lang="en-US">
                <a:ea typeface="Arial" charset="0"/>
                <a:cs typeface="Arial" charset="0"/>
                <a:sym typeface="Wingdings" charset="2"/>
              </a:rPr>
              <a:t></a:t>
            </a:r>
            <a:r>
              <a:rPr lang="en-US"/>
              <a:t> Most of the emails are benign exchanges between scientists, largely of a technical nature. So, the emails you will be seeing do not represent typical email exchanges. </a:t>
            </a:r>
            <a:r>
              <a:rPr lang="en-US">
                <a:ea typeface="Arial" charset="0"/>
                <a:cs typeface="Arial" charset="0"/>
                <a:sym typeface="Wingdings" charset="2"/>
              </a:rPr>
              <a:t></a:t>
            </a:r>
            <a:r>
              <a:rPr lang="en-US"/>
              <a:t> However, some emails show a desire to hide or manipulate data that doesn’t fit the “party line.” </a:t>
            </a:r>
            <a:r>
              <a:rPr lang="en-US">
                <a:ea typeface="Arial" charset="0"/>
                <a:cs typeface="Arial" charset="0"/>
                <a:sym typeface="Wingdings" charset="2"/>
              </a:rPr>
              <a:t></a:t>
            </a:r>
            <a:r>
              <a:rPr lang="en-US"/>
              <a:t> In addition, these scientists are not merely impartial data analyzers, but political activists engaged in an concerted effort to influence energy policy. </a:t>
            </a:r>
            <a:r>
              <a:rPr lang="en-US">
                <a:ea typeface="Arial" charset="0"/>
                <a:cs typeface="Arial" charset="0"/>
                <a:sym typeface="Wingdings" charset="2"/>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r>
              <a:rPr lang="en-US"/>
              <a:t>28 October 2010</a:t>
            </a:r>
          </a:p>
        </p:txBody>
      </p:sp>
      <p:sp>
        <p:nvSpPr>
          <p:cNvPr id="17" name="Footer Placeholder 16"/>
          <p:cNvSpPr>
            <a:spLocks noGrp="1"/>
          </p:cNvSpPr>
          <p:nvPr>
            <p:ph type="ftr" sz="quarter" idx="11"/>
          </p:nvPr>
        </p:nvSpPr>
        <p:spPr>
          <a:xfrm>
            <a:off x="2898648" y="6355080"/>
            <a:ext cx="3474720" cy="365760"/>
          </a:xfrm>
        </p:spPr>
        <p:txBody>
          <a:bodyPr/>
          <a:lstStyle/>
          <a:p>
            <a:r>
              <a:rPr lang="en-US"/>
              <a:t>Paul N. Edwards</a:t>
            </a:r>
          </a:p>
        </p:txBody>
      </p:sp>
      <p:sp>
        <p:nvSpPr>
          <p:cNvPr id="29" name="Slide Number Placeholder 28"/>
          <p:cNvSpPr>
            <a:spLocks noGrp="1"/>
          </p:cNvSpPr>
          <p:nvPr>
            <p:ph type="sldNum" sz="quarter" idx="12"/>
          </p:nvPr>
        </p:nvSpPr>
        <p:spPr>
          <a:xfrm>
            <a:off x="1216152" y="6355080"/>
            <a:ext cx="1219200" cy="365760"/>
          </a:xfrm>
        </p:spPr>
        <p:txBody>
          <a:bodyPr/>
          <a:lstStyle/>
          <a:p>
            <a:fld id="{26AFB265-C880-7E41-B72A-D160DC062154}" type="slidenum">
              <a:rPr/>
              <a:pPr/>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28 October 2010</a:t>
            </a:r>
          </a:p>
        </p:txBody>
      </p:sp>
      <p:sp>
        <p:nvSpPr>
          <p:cNvPr id="5" name="Footer Placeholder 4"/>
          <p:cNvSpPr>
            <a:spLocks noGrp="1"/>
          </p:cNvSpPr>
          <p:nvPr>
            <p:ph type="ftr" sz="quarter" idx="11"/>
          </p:nvPr>
        </p:nvSpPr>
        <p:spPr/>
        <p:txBody>
          <a:bodyPr/>
          <a:lstStyle/>
          <a:p>
            <a:r>
              <a:rPr lang="en-US"/>
              <a:t>Paul N. Edwards</a:t>
            </a:r>
          </a:p>
        </p:txBody>
      </p:sp>
      <p:sp>
        <p:nvSpPr>
          <p:cNvPr id="6" name="Slide Number Placeholder 5"/>
          <p:cNvSpPr>
            <a:spLocks noGrp="1"/>
          </p:cNvSpPr>
          <p:nvPr>
            <p:ph type="sldNum" sz="quarter" idx="12"/>
          </p:nvPr>
        </p:nvSpPr>
        <p:spPr/>
        <p:txBody>
          <a:bodyPr/>
          <a:lstStyle/>
          <a:p>
            <a:fld id="{26AFB265-C880-7E41-B72A-D160DC062154}" type="slidenum">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28 October 2010</a:t>
            </a:r>
          </a:p>
        </p:txBody>
      </p:sp>
      <p:sp>
        <p:nvSpPr>
          <p:cNvPr id="5" name="Footer Placeholder 4"/>
          <p:cNvSpPr>
            <a:spLocks noGrp="1"/>
          </p:cNvSpPr>
          <p:nvPr>
            <p:ph type="ftr" sz="quarter" idx="11"/>
          </p:nvPr>
        </p:nvSpPr>
        <p:spPr/>
        <p:txBody>
          <a:bodyPr/>
          <a:lstStyle/>
          <a:p>
            <a:r>
              <a:rPr lang="en-US"/>
              <a:t>Paul N. Edwards</a:t>
            </a:r>
          </a:p>
        </p:txBody>
      </p:sp>
      <p:sp>
        <p:nvSpPr>
          <p:cNvPr id="6" name="Slide Number Placeholder 5"/>
          <p:cNvSpPr>
            <a:spLocks noGrp="1"/>
          </p:cNvSpPr>
          <p:nvPr>
            <p:ph type="sldNum" sz="quarter" idx="12"/>
          </p:nvPr>
        </p:nvSpPr>
        <p:spPr/>
        <p:txBody>
          <a:bodyPr/>
          <a:lstStyle/>
          <a:p>
            <a:fld id="{26AFB265-C880-7E41-B72A-D160DC062154}" type="slidenum">
              <a:rPr/>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r>
              <a:rPr lang="en-US"/>
              <a:t>28 October 2010</a:t>
            </a:r>
          </a:p>
        </p:txBody>
      </p:sp>
      <p:sp>
        <p:nvSpPr>
          <p:cNvPr id="5" name="Footer Placeholder 4"/>
          <p:cNvSpPr>
            <a:spLocks noGrp="1"/>
          </p:cNvSpPr>
          <p:nvPr>
            <p:ph type="ftr" sz="quarter" idx="11"/>
          </p:nvPr>
        </p:nvSpPr>
        <p:spPr/>
        <p:txBody>
          <a:bodyPr/>
          <a:lstStyle/>
          <a:p>
            <a:r>
              <a:rPr lang="en-US"/>
              <a:t>Paul N. Edwards</a:t>
            </a:r>
          </a:p>
        </p:txBody>
      </p:sp>
      <p:sp>
        <p:nvSpPr>
          <p:cNvPr id="6" name="Slide Number Placeholder 5"/>
          <p:cNvSpPr>
            <a:spLocks noGrp="1"/>
          </p:cNvSpPr>
          <p:nvPr>
            <p:ph type="sldNum" sz="quarter" idx="12"/>
          </p:nvPr>
        </p:nvSpPr>
        <p:spPr/>
        <p:txBody>
          <a:bodyPr/>
          <a:lstStyle/>
          <a:p>
            <a:fld id="{26AFB265-C880-7E41-B72A-D160DC062154}" type="slidenum">
              <a:rPr/>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r>
              <a:rPr lang="en-US"/>
              <a:t>28 October 2010</a:t>
            </a:r>
          </a:p>
        </p:txBody>
      </p:sp>
      <p:sp>
        <p:nvSpPr>
          <p:cNvPr id="5" name="Footer Placeholder 4"/>
          <p:cNvSpPr>
            <a:spLocks noGrp="1"/>
          </p:cNvSpPr>
          <p:nvPr>
            <p:ph type="ftr" sz="quarter" idx="11"/>
          </p:nvPr>
        </p:nvSpPr>
        <p:spPr>
          <a:xfrm>
            <a:off x="2898648" y="6355080"/>
            <a:ext cx="3474720" cy="365760"/>
          </a:xfrm>
        </p:spPr>
        <p:txBody>
          <a:bodyPr/>
          <a:lstStyle/>
          <a:p>
            <a:r>
              <a:rPr lang="en-US"/>
              <a:t>Paul N. Edwards</a:t>
            </a:r>
          </a:p>
        </p:txBody>
      </p:sp>
      <p:sp>
        <p:nvSpPr>
          <p:cNvPr id="6" name="Slide Number Placeholder 5"/>
          <p:cNvSpPr>
            <a:spLocks noGrp="1"/>
          </p:cNvSpPr>
          <p:nvPr>
            <p:ph type="sldNum" sz="quarter" idx="12"/>
          </p:nvPr>
        </p:nvSpPr>
        <p:spPr>
          <a:xfrm>
            <a:off x="1069848" y="6355080"/>
            <a:ext cx="1520952" cy="365760"/>
          </a:xfrm>
        </p:spPr>
        <p:txBody>
          <a:bodyPr/>
          <a:lstStyle/>
          <a:p>
            <a:fld id="{26AFB265-C880-7E41-B72A-D160DC062154}" type="slidenum">
              <a:rPr/>
              <a:pPr/>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r>
              <a:rPr lang="en-US"/>
              <a:t>28 October 2010</a:t>
            </a:r>
          </a:p>
        </p:txBody>
      </p:sp>
      <p:sp>
        <p:nvSpPr>
          <p:cNvPr id="6" name="Footer Placeholder 5"/>
          <p:cNvSpPr>
            <a:spLocks noGrp="1"/>
          </p:cNvSpPr>
          <p:nvPr>
            <p:ph type="ftr" sz="quarter" idx="11"/>
          </p:nvPr>
        </p:nvSpPr>
        <p:spPr/>
        <p:txBody>
          <a:bodyPr/>
          <a:lstStyle/>
          <a:p>
            <a:r>
              <a:rPr lang="en-US"/>
              <a:t>Paul N. Edwards</a:t>
            </a:r>
          </a:p>
        </p:txBody>
      </p:sp>
      <p:sp>
        <p:nvSpPr>
          <p:cNvPr id="7" name="Slide Number Placeholder 6"/>
          <p:cNvSpPr>
            <a:spLocks noGrp="1"/>
          </p:cNvSpPr>
          <p:nvPr>
            <p:ph type="sldNum" sz="quarter" idx="12"/>
          </p:nvPr>
        </p:nvSpPr>
        <p:spPr/>
        <p:txBody>
          <a:bodyPr/>
          <a:lstStyle/>
          <a:p>
            <a:fld id="{26AFB265-C880-7E41-B72A-D160DC062154}" type="slidenum">
              <a:rPr/>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r>
              <a:rPr lang="en-US"/>
              <a:t>28 October 2010</a:t>
            </a:r>
          </a:p>
        </p:txBody>
      </p:sp>
      <p:sp>
        <p:nvSpPr>
          <p:cNvPr id="8" name="Footer Placeholder 7"/>
          <p:cNvSpPr>
            <a:spLocks noGrp="1"/>
          </p:cNvSpPr>
          <p:nvPr>
            <p:ph type="ftr" sz="quarter" idx="11"/>
          </p:nvPr>
        </p:nvSpPr>
        <p:spPr/>
        <p:txBody>
          <a:bodyPr/>
          <a:lstStyle/>
          <a:p>
            <a:r>
              <a:rPr lang="en-US"/>
              <a:t>Paul N. Edwards</a:t>
            </a:r>
          </a:p>
        </p:txBody>
      </p:sp>
      <p:sp>
        <p:nvSpPr>
          <p:cNvPr id="9" name="Slide Number Placeholder 8"/>
          <p:cNvSpPr>
            <a:spLocks noGrp="1"/>
          </p:cNvSpPr>
          <p:nvPr>
            <p:ph type="sldNum" sz="quarter" idx="12"/>
          </p:nvPr>
        </p:nvSpPr>
        <p:spPr/>
        <p:txBody>
          <a:bodyPr/>
          <a:lstStyle/>
          <a:p>
            <a:fld id="{26AFB265-C880-7E41-B72A-D160DC062154}" type="slidenum">
              <a:rPr/>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r>
              <a:rPr lang="en-US"/>
              <a:t>28 October 2010</a:t>
            </a:r>
          </a:p>
        </p:txBody>
      </p:sp>
      <p:sp>
        <p:nvSpPr>
          <p:cNvPr id="4" name="Footer Placeholder 3"/>
          <p:cNvSpPr>
            <a:spLocks noGrp="1"/>
          </p:cNvSpPr>
          <p:nvPr>
            <p:ph type="ftr" sz="quarter" idx="11"/>
          </p:nvPr>
        </p:nvSpPr>
        <p:spPr/>
        <p:txBody>
          <a:bodyPr/>
          <a:lstStyle/>
          <a:p>
            <a:r>
              <a:rPr lang="en-US"/>
              <a:t>Paul N. Edwards</a:t>
            </a:r>
          </a:p>
        </p:txBody>
      </p:sp>
      <p:sp>
        <p:nvSpPr>
          <p:cNvPr id="5" name="Slide Number Placeholder 4"/>
          <p:cNvSpPr>
            <a:spLocks noGrp="1"/>
          </p:cNvSpPr>
          <p:nvPr>
            <p:ph type="sldNum" sz="quarter" idx="12"/>
          </p:nvPr>
        </p:nvSpPr>
        <p:spPr/>
        <p:txBody>
          <a:bodyPr/>
          <a:lstStyle/>
          <a:p>
            <a:fld id="{26AFB265-C880-7E41-B72A-D160DC062154}" type="slidenum">
              <a:rPr/>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28 October 2010</a:t>
            </a:r>
          </a:p>
        </p:txBody>
      </p:sp>
      <p:sp>
        <p:nvSpPr>
          <p:cNvPr id="3" name="Footer Placeholder 2"/>
          <p:cNvSpPr>
            <a:spLocks noGrp="1"/>
          </p:cNvSpPr>
          <p:nvPr>
            <p:ph type="ftr" sz="quarter" idx="11"/>
          </p:nvPr>
        </p:nvSpPr>
        <p:spPr/>
        <p:txBody>
          <a:bodyPr/>
          <a:lstStyle/>
          <a:p>
            <a:r>
              <a:rPr lang="en-US"/>
              <a:t>Paul N. Edwards</a:t>
            </a:r>
          </a:p>
        </p:txBody>
      </p:sp>
      <p:sp>
        <p:nvSpPr>
          <p:cNvPr id="4" name="Slide Number Placeholder 3"/>
          <p:cNvSpPr>
            <a:spLocks noGrp="1"/>
          </p:cNvSpPr>
          <p:nvPr>
            <p:ph type="sldNum" sz="quarter" idx="12"/>
          </p:nvPr>
        </p:nvSpPr>
        <p:spPr/>
        <p:txBody>
          <a:bodyPr/>
          <a:lstStyle/>
          <a:p>
            <a:fld id="{26AFB265-C880-7E41-B72A-D160DC062154}" type="slidenum">
              <a:rPr/>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r>
              <a:rPr lang="en-US"/>
              <a:t>28 October 2010</a:t>
            </a:r>
          </a:p>
        </p:txBody>
      </p:sp>
      <p:sp>
        <p:nvSpPr>
          <p:cNvPr id="6" name="Footer Placeholder 5"/>
          <p:cNvSpPr>
            <a:spLocks noGrp="1"/>
          </p:cNvSpPr>
          <p:nvPr>
            <p:ph type="ftr" sz="quarter" idx="11"/>
          </p:nvPr>
        </p:nvSpPr>
        <p:spPr/>
        <p:txBody>
          <a:bodyPr/>
          <a:lstStyle/>
          <a:p>
            <a:r>
              <a:rPr lang="en-US"/>
              <a:t>Paul N. Edwards</a:t>
            </a:r>
          </a:p>
        </p:txBody>
      </p:sp>
      <p:sp>
        <p:nvSpPr>
          <p:cNvPr id="7" name="Slide Number Placeholder 6"/>
          <p:cNvSpPr>
            <a:spLocks noGrp="1"/>
          </p:cNvSpPr>
          <p:nvPr>
            <p:ph type="sldNum" sz="quarter" idx="12"/>
          </p:nvPr>
        </p:nvSpPr>
        <p:spPr/>
        <p:txBody>
          <a:bodyPr/>
          <a:lstStyle/>
          <a:p>
            <a:fld id="{26AFB265-C880-7E41-B72A-D160DC062154}" type="slidenum">
              <a:rPr/>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r>
              <a:rPr lang="en-US"/>
              <a:t>28 October 2010</a:t>
            </a:r>
          </a:p>
        </p:txBody>
      </p:sp>
      <p:sp>
        <p:nvSpPr>
          <p:cNvPr id="6" name="Footer Placeholder 5"/>
          <p:cNvSpPr>
            <a:spLocks noGrp="1"/>
          </p:cNvSpPr>
          <p:nvPr>
            <p:ph type="ftr" sz="quarter" idx="11"/>
          </p:nvPr>
        </p:nvSpPr>
        <p:spPr/>
        <p:txBody>
          <a:bodyPr/>
          <a:lstStyle/>
          <a:p>
            <a:r>
              <a:rPr lang="en-US"/>
              <a:t>Paul N. Edwards</a:t>
            </a:r>
          </a:p>
        </p:txBody>
      </p:sp>
      <p:sp>
        <p:nvSpPr>
          <p:cNvPr id="7" name="Slide Number Placeholder 6"/>
          <p:cNvSpPr>
            <a:spLocks noGrp="1"/>
          </p:cNvSpPr>
          <p:nvPr>
            <p:ph type="sldNum" sz="quarter" idx="12"/>
          </p:nvPr>
        </p:nvSpPr>
        <p:spPr/>
        <p:txBody>
          <a:bodyPr/>
          <a:lstStyle/>
          <a:p>
            <a:fld id="{26AFB265-C880-7E41-B72A-D160DC062154}" type="slidenum">
              <a:rPr/>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r>
              <a:rPr lang="en-US"/>
              <a:t>28 October 2010</a:t>
            </a: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r>
              <a:rPr lang="en-US"/>
              <a:t>Paul N. Edwards</a:t>
            </a: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26AFB265-C880-7E41-B72A-D160DC062154}" type="slidenum">
              <a:rPr/>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df"/><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df"/><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 TargetMode="External"/><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upload.wikimedia.org/wikipedia/en/e/ed/Hockey_stick_chart_ipcc_large.jpg" TargetMode="External"/><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oleObject" Target="../embeddings/Microsoft_PowerPoint_97_-_2003_Presentation1.bin"/></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df"/><Relationship Id="rId3"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df"/><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df"/><Relationship Id="rId3"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df"/><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df"/><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903715" y="3786398"/>
            <a:ext cx="7222335" cy="990600"/>
          </a:xfrm>
        </p:spPr>
        <p:txBody>
          <a:bodyPr>
            <a:noAutofit/>
          </a:bodyPr>
          <a:lstStyle/>
          <a:p>
            <a:r>
              <a:rPr lang="en-US" sz="2800" smtClean="0"/>
              <a:t>Les controverses climatiques aux EUA: </a:t>
            </a:r>
            <a:br>
              <a:rPr lang="en-US" sz="2800" smtClean="0"/>
            </a:br>
            <a:r>
              <a:rPr lang="en-US" sz="2400" smtClean="0"/>
              <a:t>la politique des données</a:t>
            </a:r>
            <a:r>
              <a:rPr lang="en-US" sz="2400" i="1" smtClean="0"/>
              <a:t/>
            </a:r>
            <a:br>
              <a:rPr lang="en-US" sz="2400" i="1" smtClean="0"/>
            </a:br>
            <a:r>
              <a:rPr lang="en-US" sz="1800" i="1" smtClean="0"/>
              <a:t>climate controveries in the USA: the politics of data</a:t>
            </a:r>
            <a:endParaRPr lang="en-US" sz="2800" i="1"/>
          </a:p>
        </p:txBody>
      </p:sp>
      <p:sp>
        <p:nvSpPr>
          <p:cNvPr id="5" name="Subtitle 4"/>
          <p:cNvSpPr>
            <a:spLocks noGrp="1"/>
          </p:cNvSpPr>
          <p:nvPr>
            <p:ph type="subTitle" idx="1"/>
          </p:nvPr>
        </p:nvSpPr>
        <p:spPr/>
        <p:txBody>
          <a:bodyPr>
            <a:normAutofit fontScale="70000" lnSpcReduction="20000"/>
          </a:bodyPr>
          <a:lstStyle/>
          <a:p>
            <a:r>
              <a:rPr lang="en-US"/>
              <a:t>Paul N. Edwards </a:t>
            </a:r>
          </a:p>
          <a:p>
            <a:r>
              <a:rPr lang="en-US"/>
              <a:t>School of Information, University of Michigan </a:t>
            </a:r>
          </a:p>
        </p:txBody>
      </p:sp>
      <p:pic>
        <p:nvPicPr>
          <p:cNvPr id="4" name="Picture 3" descr="Edwards2010AVastMachineCover.pdf"/>
          <p:cNvPicPr>
            <a:picLocks noChangeAspect="1"/>
          </p:cNvPicPr>
          <p:nvPr/>
        </p:nvPicPr>
        <mc:AlternateContent xmlns:ma="http://schemas.microsoft.com/office/mac/drawingml/2008/main">
          <mc:Choice Requires="ma">
            <p:blipFill>
              <a:blip r:embed="rId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tretch>
                <a:fillRect/>
              </a:stretch>
            </p:blipFill>
          </mc:Fallback>
        </mc:AlternateContent>
        <p:spPr>
          <a:xfrm>
            <a:off x="5993626" y="305544"/>
            <a:ext cx="2083574" cy="3063417"/>
          </a:xfrm>
          <a:prstGeom prst="rect">
            <a:avLst/>
          </a:prstGeom>
        </p:spPr>
      </p:pic>
      <p:sp>
        <p:nvSpPr>
          <p:cNvPr id="6" name="TextBox 5"/>
          <p:cNvSpPr txBox="1"/>
          <p:nvPr/>
        </p:nvSpPr>
        <p:spPr>
          <a:xfrm>
            <a:off x="903715" y="752019"/>
            <a:ext cx="4587364" cy="2031325"/>
          </a:xfrm>
          <a:prstGeom prst="rect">
            <a:avLst/>
          </a:prstGeom>
          <a:noFill/>
        </p:spPr>
        <p:txBody>
          <a:bodyPr wrap="none" rtlCol="0">
            <a:spAutoFit/>
          </a:bodyPr>
          <a:lstStyle/>
          <a:p>
            <a:r>
              <a:rPr lang="en-US" i="1"/>
              <a:t>Text of this slide presentation copyright</a:t>
            </a:r>
          </a:p>
          <a:p>
            <a:r>
              <a:rPr lang="en-US" i="1"/>
              <a:t>Paul N. Edwards, 2010. May be freely reused,</a:t>
            </a:r>
          </a:p>
          <a:p>
            <a:r>
              <a:rPr lang="en-US" i="1"/>
              <a:t>in whole or in part, as long as due credit is given.</a:t>
            </a:r>
          </a:p>
          <a:p>
            <a:endParaRPr lang="en-US" i="1"/>
          </a:p>
          <a:p>
            <a:r>
              <a:rPr lang="en-US" i="1"/>
              <a:t>Images in this presentation were downloaded from</a:t>
            </a:r>
          </a:p>
          <a:p>
            <a:r>
              <a:rPr lang="en-US" i="1"/>
              <a:t>the Internet without regard to copyright. Use at</a:t>
            </a:r>
          </a:p>
          <a:p>
            <a:r>
              <a:rPr lang="en-US" i="1"/>
              <a:t>your own risk.</a:t>
            </a:r>
          </a:p>
        </p:txBody>
      </p:sp>
      <p:sp>
        <p:nvSpPr>
          <p:cNvPr id="7" name="Date Placeholder 6"/>
          <p:cNvSpPr>
            <a:spLocks noGrp="1"/>
          </p:cNvSpPr>
          <p:nvPr>
            <p:ph type="dt" sz="half" idx="10"/>
          </p:nvPr>
        </p:nvSpPr>
        <p:spPr/>
        <p:txBody>
          <a:bodyPr/>
          <a:lstStyle/>
          <a:p>
            <a:r>
              <a:rPr lang="en-US"/>
              <a:t>28 October 2010</a:t>
            </a:r>
          </a:p>
        </p:txBody>
      </p:sp>
      <p:sp>
        <p:nvSpPr>
          <p:cNvPr id="8" name="Slide Number Placeholder 7"/>
          <p:cNvSpPr>
            <a:spLocks noGrp="1"/>
          </p:cNvSpPr>
          <p:nvPr>
            <p:ph type="sldNum" sz="quarter" idx="12"/>
          </p:nvPr>
        </p:nvSpPr>
        <p:spPr/>
        <p:txBody>
          <a:bodyPr/>
          <a:lstStyle/>
          <a:p>
            <a:fld id="{26AFB265-C880-7E41-B72A-D160DC062154}" type="slidenum">
              <a:rPr lang="en-US"/>
              <a:pPr/>
              <a:t>1</a:t>
            </a:fld>
            <a:endParaRPr lang="en-US"/>
          </a:p>
        </p:txBody>
      </p:sp>
      <p:sp>
        <p:nvSpPr>
          <p:cNvPr id="9" name="Footer Placeholder 8"/>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normAutofit/>
          </a:bodyPr>
          <a:lstStyle/>
          <a:p>
            <a:r>
              <a:rPr lang="en-US"/>
              <a:t>Le Climatic Research Unit (CRU)</a:t>
            </a:r>
          </a:p>
        </p:txBody>
      </p:sp>
      <p:sp>
        <p:nvSpPr>
          <p:cNvPr id="287747" name="Rectangle 3"/>
          <p:cNvSpPr>
            <a:spLocks noGrp="1" noChangeArrowheads="1"/>
          </p:cNvSpPr>
          <p:nvPr>
            <p:ph type="body" idx="1"/>
          </p:nvPr>
        </p:nvSpPr>
        <p:spPr/>
        <p:txBody>
          <a:bodyPr>
            <a:normAutofit/>
          </a:bodyPr>
          <a:lstStyle/>
          <a:p>
            <a:r>
              <a:rPr lang="en-US"/>
              <a:t>Depuis les années 1980, maintient une base de données climatiques parmi les plus définitives du monde</a:t>
            </a:r>
          </a:p>
          <a:p>
            <a:pPr lvl="1">
              <a:buNone/>
            </a:pPr>
            <a:r>
              <a:rPr lang="en-US" sz="1800" i="1"/>
              <a:t>	maintains one of the most important climate data sets</a:t>
            </a:r>
          </a:p>
        </p:txBody>
      </p:sp>
      <p:pic>
        <p:nvPicPr>
          <p:cNvPr id="5" name="Picture 4"/>
          <p:cNvPicPr>
            <a:picLocks noChangeAspect="1"/>
          </p:cNvPicPr>
          <p:nvPr/>
        </p:nvPicPr>
        <p:blipFill>
          <a:blip r:embed="rId3"/>
          <a:stretch>
            <a:fillRect/>
          </a:stretch>
        </p:blipFill>
        <p:spPr>
          <a:xfrm>
            <a:off x="6070372" y="2499360"/>
            <a:ext cx="2616428" cy="3657600"/>
          </a:xfrm>
          <a:prstGeom prst="rect">
            <a:avLst/>
          </a:prstGeom>
        </p:spPr>
      </p:pic>
      <p:sp>
        <p:nvSpPr>
          <p:cNvPr id="6" name="TextBox 5"/>
          <p:cNvSpPr txBox="1"/>
          <p:nvPr/>
        </p:nvSpPr>
        <p:spPr>
          <a:xfrm>
            <a:off x="4366098" y="5787628"/>
            <a:ext cx="1376248" cy="461665"/>
          </a:xfrm>
          <a:prstGeom prst="rect">
            <a:avLst/>
          </a:prstGeom>
          <a:noFill/>
        </p:spPr>
        <p:txBody>
          <a:bodyPr wrap="none" rtlCol="0">
            <a:spAutoFit/>
          </a:bodyPr>
          <a:lstStyle/>
          <a:p>
            <a:r>
              <a:rPr lang="en-US" sz="2400"/>
              <a:t>Phil Jones</a:t>
            </a:r>
          </a:p>
        </p:txBody>
      </p:sp>
      <p:sp>
        <p:nvSpPr>
          <p:cNvPr id="7" name="Date Placeholder 6"/>
          <p:cNvSpPr>
            <a:spLocks noGrp="1"/>
          </p:cNvSpPr>
          <p:nvPr>
            <p:ph type="dt" sz="half" idx="10"/>
          </p:nvPr>
        </p:nvSpPr>
        <p:spPr/>
        <p:txBody>
          <a:bodyPr/>
          <a:lstStyle/>
          <a:p>
            <a:r>
              <a:rPr lang="en-US"/>
              <a:t>28 October 2010</a:t>
            </a:r>
          </a:p>
        </p:txBody>
      </p:sp>
      <p:sp>
        <p:nvSpPr>
          <p:cNvPr id="8" name="Slide Number Placeholder 7"/>
          <p:cNvSpPr>
            <a:spLocks noGrp="1"/>
          </p:cNvSpPr>
          <p:nvPr>
            <p:ph type="sldNum" sz="quarter" idx="12"/>
          </p:nvPr>
        </p:nvSpPr>
        <p:spPr/>
        <p:txBody>
          <a:bodyPr/>
          <a:lstStyle/>
          <a:p>
            <a:fld id="{26AFB265-C880-7E41-B72A-D160DC062154}" type="slidenum">
              <a:rPr lang="en-US"/>
              <a:pPr/>
              <a:t>10</a:t>
            </a:fld>
            <a:endParaRPr lang="en-US"/>
          </a:p>
        </p:txBody>
      </p:sp>
      <p:sp>
        <p:nvSpPr>
          <p:cNvPr id="9" name="Footer Placeholder 8"/>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77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77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normAutofit/>
          </a:bodyPr>
          <a:lstStyle/>
          <a:p>
            <a:r>
              <a:rPr lang="en-US"/>
              <a:t>Climategate</a:t>
            </a:r>
          </a:p>
        </p:txBody>
      </p:sp>
      <p:sp>
        <p:nvSpPr>
          <p:cNvPr id="287747" name="Rectangle 3"/>
          <p:cNvSpPr>
            <a:spLocks noGrp="1" noChangeArrowheads="1"/>
          </p:cNvSpPr>
          <p:nvPr>
            <p:ph type="body" idx="1"/>
          </p:nvPr>
        </p:nvSpPr>
        <p:spPr/>
        <p:txBody>
          <a:bodyPr>
            <a:normAutofit/>
          </a:bodyPr>
          <a:lstStyle/>
          <a:p>
            <a:r>
              <a:rPr lang="en-US"/>
              <a:t>2005 au Royaume Uni: passage d’une nouvelle loi sur la liberté de l’information administrative</a:t>
            </a:r>
          </a:p>
          <a:p>
            <a:pPr lvl="1">
              <a:buNone/>
            </a:pPr>
            <a:r>
              <a:rPr lang="en-US" sz="2000" i="1"/>
              <a:t>	2005: new Freedom of Information (FOI) Act in the UK</a:t>
            </a:r>
            <a:endParaRPr lang="en-US" i="1"/>
          </a:p>
          <a:p>
            <a:r>
              <a:rPr lang="en-US"/>
              <a:t>Été 2009: 105 demandes pour dossiers du CRU enregistrées sous la loi FOI</a:t>
            </a:r>
          </a:p>
          <a:p>
            <a:pPr lvl="1">
              <a:buNone/>
            </a:pPr>
            <a:r>
              <a:rPr lang="en-US" sz="2000" i="1"/>
              <a:t>	summer 2009: 105 requests to CRU under new FOI</a:t>
            </a:r>
            <a:endParaRPr lang="en-US" i="1"/>
          </a:p>
          <a:p>
            <a:pPr lvl="1"/>
            <a:r>
              <a:rPr lang="en-US"/>
              <a:t>Dont 58 de la part de Steve McIntyre, du blog Climate Audit</a:t>
            </a:r>
          </a:p>
          <a:p>
            <a:pPr lvl="2">
              <a:buNone/>
            </a:pPr>
            <a:r>
              <a:rPr lang="en-US"/>
              <a:t>	</a:t>
            </a:r>
            <a:r>
              <a:rPr lang="en-US" sz="1800" i="1"/>
              <a:t>58 in one week from Steve McIntyre</a:t>
            </a:r>
            <a:endParaRPr lang="en-US" i="1"/>
          </a:p>
          <a:p>
            <a:r>
              <a:rPr lang="en-US"/>
              <a:t>Une mentalité de siège développe au CRU</a:t>
            </a:r>
          </a:p>
          <a:p>
            <a:pPr lvl="1">
              <a:buNone/>
            </a:pPr>
            <a:r>
              <a:rPr lang="en-US" sz="2000" i="1"/>
              <a:t>	CRU develops a siege mentality</a:t>
            </a:r>
            <a:endParaRPr lang="en-US" i="1"/>
          </a:p>
          <a:p>
            <a:endParaRPr lang="en-US"/>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11</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7747">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8774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287747">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87747">
                                            <p:txEl>
                                              <p:pRg st="3" end="3"/>
                                            </p:tx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87747">
                                            <p:txEl>
                                              <p:pRg st="4" end="4"/>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8774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87747">
                                            <p:txEl>
                                              <p:pRg st="6" end="6"/>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877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1"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11"/>
              <a:t>Les courriels du CRU: une conduite pas digne de louange</a:t>
            </a:r>
            <a:r>
              <a:rPr lang="en-US"/>
              <a:t> 	</a:t>
            </a:r>
            <a:r>
              <a:rPr lang="en-US" sz="2000" i="1"/>
              <a:t>the CRU emails: scientists behaving badly</a:t>
            </a:r>
            <a:endParaRPr lang="en-US" sz="2222" i="1"/>
          </a:p>
        </p:txBody>
      </p:sp>
      <p:sp>
        <p:nvSpPr>
          <p:cNvPr id="3" name="Content Placeholder 2"/>
          <p:cNvSpPr>
            <a:spLocks noGrp="1"/>
          </p:cNvSpPr>
          <p:nvPr>
            <p:ph sz="quarter" idx="1"/>
          </p:nvPr>
        </p:nvSpPr>
        <p:spPr/>
        <p:txBody>
          <a:bodyPr>
            <a:normAutofit/>
          </a:bodyPr>
          <a:lstStyle/>
          <a:p>
            <a:r>
              <a:rPr lang="en-US"/>
              <a:t>La plupart des courriels: sans intérêt, mais…</a:t>
            </a:r>
          </a:p>
          <a:p>
            <a:pPr lvl="1">
              <a:buNone/>
            </a:pPr>
            <a:r>
              <a:rPr lang="en-US"/>
              <a:t>	</a:t>
            </a:r>
            <a:r>
              <a:rPr lang="en-US" i="1"/>
              <a:t>most CRU emails uninteresting</a:t>
            </a:r>
          </a:p>
          <a:p>
            <a:r>
              <a:rPr lang="en-US"/>
              <a:t>Quelques-uns fait preuve d’un désir de prévenir les sceptiques de gagner accès aux données climatiques</a:t>
            </a:r>
          </a:p>
          <a:p>
            <a:pPr lvl="1">
              <a:buNone/>
            </a:pPr>
            <a:r>
              <a:rPr lang="en-US" sz="2000" i="1"/>
              <a:t>	but some show a desire to keep datasets out of the hands of skeptics</a:t>
            </a:r>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12</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a:normAutofit/>
          </a:bodyPr>
          <a:lstStyle/>
          <a:p>
            <a:r>
              <a:rPr lang="en-US"/>
              <a:t>Bloquer la relâche de données</a:t>
            </a:r>
            <a:br>
              <a:rPr lang="en-US"/>
            </a:br>
            <a:r>
              <a:rPr lang="en-US" sz="2400" i="1"/>
              <a:t>blocking the release of data</a:t>
            </a:r>
            <a:endParaRPr lang="en-US" i="1"/>
          </a:p>
        </p:txBody>
      </p:sp>
      <p:sp>
        <p:nvSpPr>
          <p:cNvPr id="296963" name="Rectangle 3"/>
          <p:cNvSpPr>
            <a:spLocks noGrp="1" noChangeArrowheads="1"/>
          </p:cNvSpPr>
          <p:nvPr>
            <p:ph type="body" idx="1"/>
          </p:nvPr>
        </p:nvSpPr>
        <p:spPr>
          <a:xfrm>
            <a:off x="127000" y="1295400"/>
            <a:ext cx="8851900" cy="5211763"/>
          </a:xfrm>
        </p:spPr>
        <p:txBody>
          <a:bodyPr/>
          <a:lstStyle/>
          <a:p>
            <a:pPr>
              <a:lnSpc>
                <a:spcPct val="90000"/>
              </a:lnSpc>
              <a:buFontTx/>
              <a:buNone/>
            </a:pPr>
            <a:r>
              <a:rPr lang="en-US" sz="1600"/>
              <a:t>From: Phil Jones &lt;p.jones@uea.ac.uk&gt;</a:t>
            </a:r>
          </a:p>
          <a:p>
            <a:pPr>
              <a:lnSpc>
                <a:spcPct val="90000"/>
              </a:lnSpc>
              <a:buFontTx/>
              <a:buNone/>
            </a:pPr>
            <a:r>
              <a:rPr lang="en-US" sz="1600"/>
              <a:t>To: mann@virginia.edu</a:t>
            </a:r>
          </a:p>
          <a:p>
            <a:pPr>
              <a:lnSpc>
                <a:spcPct val="90000"/>
              </a:lnSpc>
              <a:buFontTx/>
              <a:buNone/>
            </a:pPr>
            <a:r>
              <a:rPr lang="en-US" sz="1600"/>
              <a:t>Subject: Fwd: CCNet: PRESSURE GROWING ON CONTROVERSIAL RESEARCHER TO DISCLOSE SECRET DATA</a:t>
            </a:r>
          </a:p>
          <a:p>
            <a:pPr>
              <a:lnSpc>
                <a:spcPct val="90000"/>
              </a:lnSpc>
              <a:buFontTx/>
              <a:buNone/>
            </a:pPr>
            <a:r>
              <a:rPr lang="en-US" sz="1600"/>
              <a:t>Date: Mon Feb 21 16:28:32 2005</a:t>
            </a:r>
          </a:p>
          <a:p>
            <a:pPr>
              <a:lnSpc>
                <a:spcPct val="90000"/>
              </a:lnSpc>
              <a:buFontTx/>
              <a:buNone/>
            </a:pPr>
            <a:r>
              <a:rPr lang="en-US" sz="1600"/>
              <a:t>Cc: "raymond s. bradley" &lt;rbradley@geo.umass.edu&gt;, "Malcolm Hughes" &lt;mhughes@ltrr.arizona.edu&gt; </a:t>
            </a:r>
          </a:p>
          <a:p>
            <a:pPr>
              <a:lnSpc>
                <a:spcPct val="90000"/>
              </a:lnSpc>
              <a:buFontTx/>
              <a:buNone/>
            </a:pPr>
            <a:endParaRPr lang="en-US" sz="1600"/>
          </a:p>
          <a:p>
            <a:pPr>
              <a:lnSpc>
                <a:spcPct val="90000"/>
              </a:lnSpc>
              <a:buFontTx/>
              <a:buNone/>
            </a:pPr>
            <a:r>
              <a:rPr lang="en-US" sz="1600"/>
              <a:t>    Mike, Ray and Malcolm,</a:t>
            </a:r>
          </a:p>
          <a:p>
            <a:pPr>
              <a:lnSpc>
                <a:spcPct val="90000"/>
              </a:lnSpc>
              <a:buFontTx/>
              <a:buNone/>
            </a:pPr>
            <a:r>
              <a:rPr lang="en-US" sz="1600"/>
              <a:t>        The skeptics seem to be building up a head of steam here !  Maybe we can use</a:t>
            </a:r>
          </a:p>
          <a:p>
            <a:pPr>
              <a:lnSpc>
                <a:spcPct val="90000"/>
              </a:lnSpc>
              <a:buFontTx/>
              <a:buNone/>
            </a:pPr>
            <a:r>
              <a:rPr lang="en-US" sz="1600"/>
              <a:t>    this to our advantage to get the series updated !...</a:t>
            </a:r>
          </a:p>
          <a:p>
            <a:pPr>
              <a:lnSpc>
                <a:spcPct val="90000"/>
              </a:lnSpc>
              <a:buFontTx/>
              <a:buNone/>
            </a:pPr>
            <a:r>
              <a:rPr lang="en-US" sz="1600"/>
              <a:t>…The IPCC comes in for a lot of stick.</a:t>
            </a:r>
          </a:p>
          <a:p>
            <a:pPr>
              <a:lnSpc>
                <a:spcPct val="90000"/>
              </a:lnSpc>
              <a:buFontTx/>
              <a:buNone/>
            </a:pPr>
            <a:r>
              <a:rPr lang="en-US" sz="1600"/>
              <a:t>       Leave it to you to delete as appropriate !</a:t>
            </a:r>
          </a:p>
          <a:p>
            <a:pPr>
              <a:lnSpc>
                <a:spcPct val="90000"/>
              </a:lnSpc>
              <a:buFontTx/>
              <a:buNone/>
            </a:pPr>
            <a:r>
              <a:rPr lang="en-US" sz="1600"/>
              <a:t>    Cheers</a:t>
            </a:r>
          </a:p>
          <a:p>
            <a:pPr>
              <a:lnSpc>
                <a:spcPct val="90000"/>
              </a:lnSpc>
              <a:buFontTx/>
              <a:buNone/>
            </a:pPr>
            <a:r>
              <a:rPr lang="en-US" sz="1600"/>
              <a:t>    Phil</a:t>
            </a:r>
          </a:p>
          <a:p>
            <a:pPr>
              <a:lnSpc>
                <a:spcPct val="90000"/>
              </a:lnSpc>
              <a:buFontTx/>
              <a:buNone/>
            </a:pPr>
            <a:r>
              <a:rPr lang="en-US" sz="1600"/>
              <a:t>    PS I'm getting hassled by a couple of people to release the CRU station temperature data.</a:t>
            </a:r>
          </a:p>
          <a:p>
            <a:pPr>
              <a:lnSpc>
                <a:spcPct val="90000"/>
              </a:lnSpc>
              <a:buFontTx/>
              <a:buNone/>
            </a:pPr>
            <a:r>
              <a:rPr lang="en-US" sz="1600"/>
              <a:t>    Don't any of you three tell anybody that the UK has a Freedom of Information Act !</a:t>
            </a:r>
          </a:p>
        </p:txBody>
      </p:sp>
      <p:sp>
        <p:nvSpPr>
          <p:cNvPr id="296964" name="AutoShape 4"/>
          <p:cNvSpPr>
            <a:spLocks noChangeArrowheads="1"/>
          </p:cNvSpPr>
          <p:nvPr/>
        </p:nvSpPr>
        <p:spPr bwMode="auto">
          <a:xfrm>
            <a:off x="361950" y="5207000"/>
            <a:ext cx="8255000" cy="889000"/>
          </a:xfrm>
          <a:prstGeom prst="roundRect">
            <a:avLst>
              <a:gd name="adj" fmla="val 16667"/>
            </a:avLst>
          </a:prstGeom>
          <a:noFill/>
          <a:ln w="57150">
            <a:solidFill>
              <a:schemeClr val="tx2"/>
            </a:solidFill>
            <a:round/>
            <a:headEnd/>
            <a:tailEnd/>
          </a:ln>
          <a:effectLst/>
        </p:spPr>
        <p:txBody>
          <a:bodyPr wrap="none" anchor="ctr">
            <a:prstTxWarp prst="textNoShape">
              <a:avLst/>
            </a:prstTxWarp>
          </a:bodyPr>
          <a:lstStyle/>
          <a:p>
            <a:endParaRPr lang="en-US"/>
          </a:p>
        </p:txBody>
      </p:sp>
      <p:sp>
        <p:nvSpPr>
          <p:cNvPr id="5" name="Date Placeholder 4"/>
          <p:cNvSpPr>
            <a:spLocks noGrp="1"/>
          </p:cNvSpPr>
          <p:nvPr>
            <p:ph type="dt" sz="half" idx="10"/>
          </p:nvPr>
        </p:nvSpPr>
        <p:spPr/>
        <p:txBody>
          <a:bodyPr/>
          <a:lstStyle/>
          <a:p>
            <a:r>
              <a:rPr lang="en-US"/>
              <a:t>28 October 2010</a:t>
            </a:r>
          </a:p>
        </p:txBody>
      </p:sp>
      <p:sp>
        <p:nvSpPr>
          <p:cNvPr id="6" name="Slide Number Placeholder 5"/>
          <p:cNvSpPr>
            <a:spLocks noGrp="1"/>
          </p:cNvSpPr>
          <p:nvPr>
            <p:ph type="sldNum" sz="quarter" idx="12"/>
          </p:nvPr>
        </p:nvSpPr>
        <p:spPr/>
        <p:txBody>
          <a:bodyPr/>
          <a:lstStyle/>
          <a:p>
            <a:fld id="{26AFB265-C880-7E41-B72A-D160DC062154}" type="slidenum">
              <a:rPr lang="en-US"/>
              <a:pPr/>
              <a:t>13</a:t>
            </a:fld>
            <a:endParaRPr lang="en-US"/>
          </a:p>
        </p:txBody>
      </p:sp>
      <p:sp>
        <p:nvSpPr>
          <p:cNvPr id="7" name="Footer Placeholder 6"/>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96964"/>
                                        </p:tgtEl>
                                        <p:attrNameLst>
                                          <p:attrName>style.visibility</p:attrName>
                                        </p:attrNameLst>
                                      </p:cBhvr>
                                      <p:to>
                                        <p:strVal val="visible"/>
                                      </p:to>
                                    </p:set>
                                    <p:anim calcmode="lin" valueType="num">
                                      <p:cBhvr>
                                        <p:cTn id="7" dur="500" fill="hold"/>
                                        <p:tgtEl>
                                          <p:spTgt spid="296964"/>
                                        </p:tgtEl>
                                        <p:attrNameLst>
                                          <p:attrName>ppt_w</p:attrName>
                                        </p:attrNameLst>
                                      </p:cBhvr>
                                      <p:tavLst>
                                        <p:tav tm="0">
                                          <p:val>
                                            <p:fltVal val="0"/>
                                          </p:val>
                                        </p:tav>
                                        <p:tav tm="100000">
                                          <p:val>
                                            <p:strVal val="#ppt_w"/>
                                          </p:val>
                                        </p:tav>
                                      </p:tavLst>
                                    </p:anim>
                                    <p:anim calcmode="lin" valueType="num">
                                      <p:cBhvr>
                                        <p:cTn id="8" dur="500" fill="hold"/>
                                        <p:tgtEl>
                                          <p:spTgt spid="2969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4"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a:t>Les courriels du CRU: une conduite pas digne de louange 	</a:t>
            </a:r>
            <a:r>
              <a:rPr lang="en-US" sz="2000" i="1"/>
              <a:t>the CRU emails: scientists behaving badly</a:t>
            </a:r>
            <a:endParaRPr lang="en-US" sz="2800"/>
          </a:p>
        </p:txBody>
      </p:sp>
      <p:sp>
        <p:nvSpPr>
          <p:cNvPr id="3" name="Content Placeholder 2"/>
          <p:cNvSpPr>
            <a:spLocks noGrp="1"/>
          </p:cNvSpPr>
          <p:nvPr>
            <p:ph sz="quarter" idx="1"/>
          </p:nvPr>
        </p:nvSpPr>
        <p:spPr/>
        <p:txBody>
          <a:bodyPr>
            <a:normAutofit/>
          </a:bodyPr>
          <a:lstStyle/>
          <a:p>
            <a:r>
              <a:rPr lang="en-US"/>
              <a:t>Certains courriels semblent exprimer une intention de manipuler les données qui ne supportent pas à la tendance de réchauffement</a:t>
            </a:r>
          </a:p>
          <a:p>
            <a:pPr lvl="1">
              <a:buNone/>
            </a:pPr>
            <a:r>
              <a:rPr lang="en-US"/>
              <a:t>	</a:t>
            </a:r>
            <a:r>
              <a:rPr lang="en-US" sz="2000" i="1"/>
              <a:t>seem to express intention to manipulate data that don’t support CC</a:t>
            </a:r>
            <a:endParaRPr lang="en-US" i="1"/>
          </a:p>
          <a:p>
            <a:pPr lvl="1">
              <a:buNone/>
            </a:pPr>
            <a:endParaRPr lang="en-US"/>
          </a:p>
          <a:p>
            <a:pPr lvl="1">
              <a:buNone/>
            </a:pPr>
            <a:r>
              <a:rPr lang="en-US" i="1"/>
              <a:t>	P. Jones: “I’ve just completed </a:t>
            </a:r>
            <a:r>
              <a:rPr lang="en-US" i="1">
                <a:solidFill>
                  <a:srgbClr val="FF0000"/>
                </a:solidFill>
              </a:rPr>
              <a:t>Mike’s Nature trick </a:t>
            </a:r>
            <a:r>
              <a:rPr lang="en-US" i="1"/>
              <a:t>of adding in the real temps to each series for the last 20 years (i.e from 1981 onwards) and from 1961 for Keith’s </a:t>
            </a:r>
            <a:r>
              <a:rPr lang="en-US" i="1">
                <a:solidFill>
                  <a:srgbClr val="FF0000"/>
                </a:solidFill>
              </a:rPr>
              <a:t>to hide the decline</a:t>
            </a:r>
            <a:r>
              <a:rPr lang="en-US" i="1"/>
              <a:t>.”</a:t>
            </a:r>
          </a:p>
          <a:p>
            <a:pPr lvl="1">
              <a:buNone/>
            </a:pPr>
            <a:endParaRPr lang="en-US"/>
          </a:p>
          <a:p>
            <a:pPr lvl="1"/>
            <a:r>
              <a:rPr lang="en-US"/>
              <a:t>Mal interprété et sur-interprété par les médias et les climato-sceptiques</a:t>
            </a:r>
          </a:p>
          <a:p>
            <a:pPr lvl="2">
              <a:buNone/>
            </a:pPr>
            <a:r>
              <a:rPr lang="en-US" sz="1800" i="1"/>
              <a:t>	wrongly interpreted and over-interpreted by media and climate skeptics</a:t>
            </a:r>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14</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a:t>Les courriels du CRU: une conduite pas digne de louange 	</a:t>
            </a:r>
            <a:r>
              <a:rPr lang="en-US" sz="2000" i="1"/>
              <a:t>the CRU emails: scientists behaving badly</a:t>
            </a:r>
            <a:endParaRPr lang="en-US" sz="2800"/>
          </a:p>
        </p:txBody>
      </p:sp>
      <p:sp>
        <p:nvSpPr>
          <p:cNvPr id="3" name="Content Placeholder 2"/>
          <p:cNvSpPr>
            <a:spLocks noGrp="1"/>
          </p:cNvSpPr>
          <p:nvPr>
            <p:ph sz="quarter" idx="1"/>
          </p:nvPr>
        </p:nvSpPr>
        <p:spPr/>
        <p:txBody>
          <a:bodyPr>
            <a:normAutofit/>
          </a:bodyPr>
          <a:lstStyle/>
          <a:p>
            <a:r>
              <a:rPr lang="en-US"/>
              <a:t>D’autres courriels discutent des moyens de ne pas permettre aux sceptiques de publier leurs articles dans les revues évaluée par les pairs</a:t>
            </a:r>
          </a:p>
          <a:p>
            <a:pPr lvl="1">
              <a:buNone/>
            </a:pPr>
            <a:r>
              <a:rPr lang="en-US"/>
              <a:t>	</a:t>
            </a:r>
            <a:r>
              <a:rPr lang="en-US" sz="2000" i="1"/>
              <a:t>some discuss ways to stop skeptics from publishing in peer-reviewed journals</a:t>
            </a:r>
            <a:endParaRPr lang="en-US" i="1"/>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15</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fontScale="90000"/>
          </a:bodyPr>
          <a:lstStyle/>
          <a:p>
            <a:r>
              <a:rPr lang="en-US"/>
              <a:t/>
            </a:r>
            <a:br>
              <a:rPr lang="en-US"/>
            </a:br>
            <a:r>
              <a:rPr lang="en-US"/>
              <a:t>Une conduite illégale?</a:t>
            </a:r>
          </a:p>
        </p:txBody>
      </p:sp>
      <p:sp>
        <p:nvSpPr>
          <p:cNvPr id="97283" name="Rectangle 3"/>
          <p:cNvSpPr>
            <a:spLocks noGrp="1" noChangeArrowheads="1"/>
          </p:cNvSpPr>
          <p:nvPr>
            <p:ph type="body" idx="1"/>
          </p:nvPr>
        </p:nvSpPr>
        <p:spPr/>
        <p:txBody>
          <a:bodyPr>
            <a:normAutofit/>
          </a:bodyPr>
          <a:lstStyle/>
          <a:p>
            <a:r>
              <a:rPr lang="en-US"/>
              <a:t>Le sénateur républicain James Inhofe fait appel à une enquête criminelle de 17 scientifiques</a:t>
            </a:r>
          </a:p>
          <a:p>
            <a:pPr lvl="1">
              <a:buNone/>
            </a:pPr>
            <a:r>
              <a:rPr lang="en-US"/>
              <a:t>	</a:t>
            </a:r>
            <a:r>
              <a:rPr lang="en-US" sz="2000" i="1"/>
              <a:t>Sen. Inhofe calls for a criminal investigation of 17 scientists</a:t>
            </a:r>
            <a:endParaRPr lang="en-US" i="1"/>
          </a:p>
          <a:p>
            <a:endParaRPr lang="en-US"/>
          </a:p>
          <a:p>
            <a:pPr lvl="1">
              <a:buNone/>
            </a:pPr>
            <a:r>
              <a:rPr lang="en-US">
                <a:solidFill>
                  <a:schemeClr val="tx2"/>
                </a:solidFill>
              </a:rPr>
              <a:t>“</a:t>
            </a:r>
            <a:r>
              <a:rPr lang="en-US" smtClean="0">
                <a:solidFill>
                  <a:schemeClr val="tx2"/>
                </a:solidFill>
              </a:rPr>
              <a:t>The released CRU emails and documents display unethical, and possibly illegal, behavior.  The scientists appear to discuss manipulating data to get their preferred results. On several occasions they appear to discuss subverting the scientific peer review process to ensure that skeptical papers had no access to publication. Moreover, there are emails discussing unjustified changes to data by federal employees and federal grantees.”</a:t>
            </a:r>
            <a:endParaRPr lang="en-US">
              <a:solidFill>
                <a:schemeClr val="tx2"/>
              </a:solidFill>
            </a:endParaRPr>
          </a:p>
        </p:txBody>
      </p:sp>
      <p:sp>
        <p:nvSpPr>
          <p:cNvPr id="4" name="TextBox 3"/>
          <p:cNvSpPr txBox="1"/>
          <p:nvPr/>
        </p:nvSpPr>
        <p:spPr>
          <a:xfrm>
            <a:off x="1171406" y="5572184"/>
            <a:ext cx="6545697" cy="584776"/>
          </a:xfrm>
          <a:prstGeom prst="rect">
            <a:avLst/>
          </a:prstGeom>
          <a:noFill/>
        </p:spPr>
        <p:txBody>
          <a:bodyPr wrap="square" rtlCol="0">
            <a:spAutoFit/>
          </a:bodyPr>
          <a:lstStyle/>
          <a:p>
            <a:r>
              <a:rPr lang="en-US" sz="1600" smtClean="0"/>
              <a:t>United States Senate Committee on Environment and Public Works, Minority Staff report, “’Consensus’ Exposed: The CRU Controversy,” Feb. 2010</a:t>
            </a:r>
            <a:endParaRPr lang="en-US" sz="1600"/>
          </a:p>
        </p:txBody>
      </p:sp>
      <p:sp>
        <p:nvSpPr>
          <p:cNvPr id="5" name="Date Placeholder 4"/>
          <p:cNvSpPr>
            <a:spLocks noGrp="1"/>
          </p:cNvSpPr>
          <p:nvPr>
            <p:ph type="dt" sz="half" idx="10"/>
          </p:nvPr>
        </p:nvSpPr>
        <p:spPr/>
        <p:txBody>
          <a:bodyPr/>
          <a:lstStyle/>
          <a:p>
            <a:r>
              <a:rPr lang="en-US"/>
              <a:t>28 October 2010</a:t>
            </a:r>
          </a:p>
        </p:txBody>
      </p:sp>
      <p:sp>
        <p:nvSpPr>
          <p:cNvPr id="6" name="Slide Number Placeholder 5"/>
          <p:cNvSpPr>
            <a:spLocks noGrp="1"/>
          </p:cNvSpPr>
          <p:nvPr>
            <p:ph type="sldNum" sz="quarter" idx="12"/>
          </p:nvPr>
        </p:nvSpPr>
        <p:spPr/>
        <p:txBody>
          <a:bodyPr/>
          <a:lstStyle/>
          <a:p>
            <a:fld id="{26AFB265-C880-7E41-B72A-D160DC062154}" type="slidenum">
              <a:rPr lang="en-US"/>
              <a:pPr/>
              <a:t>16</a:t>
            </a:fld>
            <a:endParaRPr lang="en-US"/>
          </a:p>
        </p:txBody>
      </p:sp>
      <p:sp>
        <p:nvSpPr>
          <p:cNvPr id="7" name="Footer Placeholder 6"/>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les réponses scientifiques et politiques à climategate</a:t>
            </a:r>
          </a:p>
        </p:txBody>
      </p:sp>
      <p:sp>
        <p:nvSpPr>
          <p:cNvPr id="5" name="Text Placeholder 4"/>
          <p:cNvSpPr>
            <a:spLocks noGrp="1"/>
          </p:cNvSpPr>
          <p:nvPr>
            <p:ph type="body" idx="1"/>
          </p:nvPr>
        </p:nvSpPr>
        <p:spPr/>
        <p:txBody>
          <a:bodyPr/>
          <a:lstStyle/>
          <a:p>
            <a:endParaRPr lang="en-US"/>
          </a:p>
        </p:txBody>
      </p:sp>
      <p:sp>
        <p:nvSpPr>
          <p:cNvPr id="6" name="Date Placeholder 5"/>
          <p:cNvSpPr>
            <a:spLocks noGrp="1"/>
          </p:cNvSpPr>
          <p:nvPr>
            <p:ph type="dt" sz="half" idx="10"/>
          </p:nvPr>
        </p:nvSpPr>
        <p:spPr/>
        <p:txBody>
          <a:bodyPr/>
          <a:lstStyle/>
          <a:p>
            <a:r>
              <a:rPr lang="en-US"/>
              <a:t>28 October 2010</a:t>
            </a:r>
          </a:p>
        </p:txBody>
      </p:sp>
      <p:sp>
        <p:nvSpPr>
          <p:cNvPr id="7" name="Slide Number Placeholder 6"/>
          <p:cNvSpPr>
            <a:spLocks noGrp="1"/>
          </p:cNvSpPr>
          <p:nvPr>
            <p:ph type="sldNum" sz="quarter" idx="12"/>
          </p:nvPr>
        </p:nvSpPr>
        <p:spPr/>
        <p:txBody>
          <a:bodyPr/>
          <a:lstStyle/>
          <a:p>
            <a:fld id="{26AFB265-C880-7E41-B72A-D160DC062154}" type="slidenum">
              <a:rPr lang="en-US"/>
              <a:pPr/>
              <a:t>17</a:t>
            </a:fld>
            <a:endParaRPr lang="en-US"/>
          </a:p>
        </p:txBody>
      </p:sp>
      <p:sp>
        <p:nvSpPr>
          <p:cNvPr id="8" name="Footer Placeholder 7"/>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Cacher le déclin?		</a:t>
            </a:r>
          </a:p>
        </p:txBody>
      </p:sp>
      <p:pic>
        <p:nvPicPr>
          <p:cNvPr id="9" name="Content Placeholder 8" descr="mP0fK4-waiting-for-global-cooling.pdf"/>
          <p:cNvPicPr>
            <a:picLocks noGrp="1" noChangeAspect="1"/>
          </p:cNvPicPr>
          <p:nvPr>
            <p:ph sz="quarter" idx="4294967295"/>
          </p:nvPr>
        </p:nvPicPr>
        <mc:AlternateContent>
          <mc:Choice xmlns:ma="http://schemas.microsoft.com/office/mac/drawingml/2008/main" Requires="ma">
            <p:blipFill>
              <a:blip r:embed="rId2"/>
              <a:srcRect l="-8831" r="-8831"/>
              <a:stretch>
                <a:fillRect/>
              </a:stretch>
            </p:blipFill>
          </mc:Choice>
          <mc:Fallback>
            <p:blipFill>
              <a:blip r:embed="rId3"/>
              <a:srcRect l="-8831" r="-8831"/>
              <a:stretch>
                <a:fillRect/>
              </a:stretch>
            </p:blipFill>
          </mc:Fallback>
        </mc:AlternateContent>
        <p:spPr>
          <a:xfrm>
            <a:off x="824569" y="1143000"/>
            <a:ext cx="7862231" cy="4716732"/>
          </a:xfrm>
        </p:spPr>
      </p:pic>
      <p:sp>
        <p:nvSpPr>
          <p:cNvPr id="7" name="Rectangle 6"/>
          <p:cNvSpPr/>
          <p:nvPr/>
        </p:nvSpPr>
        <p:spPr>
          <a:xfrm>
            <a:off x="2135278" y="5859732"/>
            <a:ext cx="5047476" cy="369332"/>
          </a:xfrm>
          <a:prstGeom prst="rect">
            <a:avLst/>
          </a:prstGeom>
        </p:spPr>
        <p:txBody>
          <a:bodyPr wrap="none">
            <a:spAutoFit/>
          </a:bodyPr>
          <a:lstStyle/>
          <a:p>
            <a:r>
              <a:rPr lang="en-US"/>
              <a:t>Source:  Waiting for Cooling (Fawcett &amp; Jones 2008)</a:t>
            </a:r>
          </a:p>
        </p:txBody>
      </p:sp>
      <p:sp>
        <p:nvSpPr>
          <p:cNvPr id="5" name="Date Placeholder 4"/>
          <p:cNvSpPr>
            <a:spLocks noGrp="1"/>
          </p:cNvSpPr>
          <p:nvPr>
            <p:ph type="dt" sz="half" idx="10"/>
          </p:nvPr>
        </p:nvSpPr>
        <p:spPr/>
        <p:txBody>
          <a:bodyPr/>
          <a:lstStyle/>
          <a:p>
            <a:r>
              <a:rPr lang="en-US"/>
              <a:t>28 October 2010</a:t>
            </a:r>
          </a:p>
        </p:txBody>
      </p:sp>
      <p:sp>
        <p:nvSpPr>
          <p:cNvPr id="6" name="Slide Number Placeholder 5"/>
          <p:cNvSpPr>
            <a:spLocks noGrp="1"/>
          </p:cNvSpPr>
          <p:nvPr>
            <p:ph type="sldNum" sz="quarter" idx="12"/>
          </p:nvPr>
        </p:nvSpPr>
        <p:spPr/>
        <p:txBody>
          <a:bodyPr/>
          <a:lstStyle/>
          <a:p>
            <a:fld id="{26AFB265-C880-7E41-B72A-D160DC062154}" type="slidenum">
              <a:rPr lang="en-US"/>
              <a:pPr/>
              <a:t>18</a:t>
            </a:fld>
            <a:endParaRPr lang="en-US"/>
          </a:p>
        </p:txBody>
      </p:sp>
      <p:sp>
        <p:nvSpPr>
          <p:cNvPr id="8" name="Footer Placeholder 7"/>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 name="Rectangle 3"/>
          <p:cNvSpPr/>
          <p:nvPr/>
        </p:nvSpPr>
        <p:spPr>
          <a:xfrm>
            <a:off x="2286000" y="-8943608"/>
            <a:ext cx="4572000" cy="923330"/>
          </a:xfrm>
          <a:prstGeom prst="rect">
            <a:avLst/>
          </a:prstGeom>
        </p:spPr>
        <p:txBody>
          <a:bodyPr>
            <a:spAutoFit/>
          </a:bodyPr>
          <a:lstStyle/>
          <a:p>
            <a:endParaRPr lang="en-US"/>
          </a:p>
          <a:p>
            <a:r>
              <a:rPr lang="en-US"/>
              <a:t>Increase in mean near-surface temperature (°C) from (1989-98) to (1999-2008)</a:t>
            </a:r>
          </a:p>
        </p:txBody>
      </p:sp>
      <p:sp>
        <p:nvSpPr>
          <p:cNvPr id="5" name="Rectangle 4"/>
          <p:cNvSpPr/>
          <p:nvPr/>
        </p:nvSpPr>
        <p:spPr>
          <a:xfrm>
            <a:off x="2438400" y="-8791208"/>
            <a:ext cx="4572000" cy="923330"/>
          </a:xfrm>
          <a:prstGeom prst="rect">
            <a:avLst/>
          </a:prstGeom>
        </p:spPr>
        <p:txBody>
          <a:bodyPr>
            <a:spAutoFit/>
          </a:bodyPr>
          <a:lstStyle/>
          <a:p>
            <a:endParaRPr lang="en-US"/>
          </a:p>
          <a:p>
            <a:r>
              <a:rPr lang="en-US"/>
              <a:t>Increase in mean near-surface temperature (°C) from (1989-98) to (1999-2008)</a:t>
            </a:r>
          </a:p>
        </p:txBody>
      </p:sp>
      <p:sp>
        <p:nvSpPr>
          <p:cNvPr id="6" name="TextBox 5"/>
          <p:cNvSpPr txBox="1"/>
          <p:nvPr/>
        </p:nvSpPr>
        <p:spPr>
          <a:xfrm>
            <a:off x="863067" y="5689589"/>
            <a:ext cx="7626870" cy="1200329"/>
          </a:xfrm>
          <a:prstGeom prst="rect">
            <a:avLst/>
          </a:prstGeom>
          <a:noFill/>
        </p:spPr>
        <p:txBody>
          <a:bodyPr wrap="square" rtlCol="0">
            <a:spAutoFit/>
          </a:bodyPr>
          <a:lstStyle/>
          <a:p>
            <a:pPr algn="ctr"/>
            <a:r>
              <a:rPr lang="en-US"/>
              <a:t>Increase in mean near-surface temperature (°C) from (1989-98) to (1999-2008)</a:t>
            </a:r>
          </a:p>
          <a:p>
            <a:pPr algn="ctr"/>
            <a:r>
              <a:rPr lang="en-US"/>
              <a:t>ECMWF uses uses all available surface temperature measurements, plus satellites, radiosondes, ships and buoys. Source: UK Met Office, Dec. 2009</a:t>
            </a:r>
          </a:p>
          <a:p>
            <a:pPr algn="ctr"/>
            <a:endParaRPr lang="en-US"/>
          </a:p>
        </p:txBody>
      </p:sp>
      <p:grpSp>
        <p:nvGrpSpPr>
          <p:cNvPr id="9" name="Group 8"/>
          <p:cNvGrpSpPr/>
          <p:nvPr/>
        </p:nvGrpSpPr>
        <p:grpSpPr>
          <a:xfrm>
            <a:off x="362379" y="241289"/>
            <a:ext cx="8127558" cy="5448300"/>
            <a:chOff x="362379" y="241289"/>
            <a:chExt cx="8127558" cy="5448300"/>
          </a:xfrm>
        </p:grpSpPr>
        <p:pic>
          <p:nvPicPr>
            <p:cNvPr id="2" name="Picture 1"/>
            <p:cNvPicPr>
              <a:picLocks noChangeAspect="1"/>
            </p:cNvPicPr>
            <p:nvPr/>
          </p:nvPicPr>
          <p:blipFill>
            <a:blip r:embed="rId3"/>
            <a:stretch>
              <a:fillRect/>
            </a:stretch>
          </p:blipFill>
          <p:spPr>
            <a:xfrm>
              <a:off x="1530337" y="241289"/>
              <a:ext cx="6959600" cy="5448300"/>
            </a:xfrm>
            <a:prstGeom prst="rect">
              <a:avLst/>
            </a:prstGeom>
          </p:spPr>
        </p:pic>
        <p:sp>
          <p:nvSpPr>
            <p:cNvPr id="7" name="TextBox 6"/>
            <p:cNvSpPr txBox="1"/>
            <p:nvPr/>
          </p:nvSpPr>
          <p:spPr>
            <a:xfrm>
              <a:off x="362379" y="1274802"/>
              <a:ext cx="1167958" cy="369332"/>
            </a:xfrm>
            <a:prstGeom prst="rect">
              <a:avLst/>
            </a:prstGeom>
            <a:noFill/>
          </p:spPr>
          <p:txBody>
            <a:bodyPr wrap="none" rtlCol="0">
              <a:spAutoFit/>
            </a:bodyPr>
            <a:lstStyle/>
            <a:p>
              <a:r>
                <a:rPr lang="en-US"/>
                <a:t>HadCRUT</a:t>
              </a:r>
            </a:p>
          </p:txBody>
        </p:sp>
        <p:sp>
          <p:nvSpPr>
            <p:cNvPr id="8" name="TextBox 7"/>
            <p:cNvSpPr txBox="1"/>
            <p:nvPr/>
          </p:nvSpPr>
          <p:spPr>
            <a:xfrm>
              <a:off x="366777" y="4031902"/>
              <a:ext cx="992579" cy="369332"/>
            </a:xfrm>
            <a:prstGeom prst="rect">
              <a:avLst/>
            </a:prstGeom>
            <a:noFill/>
          </p:spPr>
          <p:txBody>
            <a:bodyPr wrap="none" rtlCol="0">
              <a:spAutoFit/>
            </a:bodyPr>
            <a:lstStyle/>
            <a:p>
              <a:r>
                <a:rPr lang="en-US"/>
                <a:t>ECMWF</a:t>
              </a:r>
            </a:p>
          </p:txBody>
        </p:sp>
      </p:grpSp>
      <p:sp>
        <p:nvSpPr>
          <p:cNvPr id="10" name="Date Placeholder 9"/>
          <p:cNvSpPr>
            <a:spLocks noGrp="1"/>
          </p:cNvSpPr>
          <p:nvPr>
            <p:ph type="dt" sz="half" idx="10"/>
          </p:nvPr>
        </p:nvSpPr>
        <p:spPr/>
        <p:txBody>
          <a:bodyPr/>
          <a:lstStyle/>
          <a:p>
            <a:r>
              <a:rPr lang="en-US"/>
              <a:t>28 October 2010</a:t>
            </a:r>
          </a:p>
        </p:txBody>
      </p:sp>
      <p:sp>
        <p:nvSpPr>
          <p:cNvPr id="11" name="Slide Number Placeholder 10"/>
          <p:cNvSpPr>
            <a:spLocks noGrp="1"/>
          </p:cNvSpPr>
          <p:nvPr>
            <p:ph type="sldNum" sz="quarter" idx="12"/>
          </p:nvPr>
        </p:nvSpPr>
        <p:spPr/>
        <p:txBody>
          <a:bodyPr/>
          <a:lstStyle/>
          <a:p>
            <a:fld id="{26AFB265-C880-7E41-B72A-D160DC062154}" type="slidenum">
              <a:rPr lang="en-US"/>
              <a:pPr/>
              <a:t>19</a:t>
            </a:fld>
            <a:endParaRPr lang="en-US"/>
          </a:p>
        </p:txBody>
      </p:sp>
      <p:sp>
        <p:nvSpPr>
          <p:cNvPr id="12" name="Footer Placeholder 11"/>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Un peu d’histoire			</a:t>
            </a:r>
            <a:r>
              <a:rPr lang="en-US" sz="2400" i="1"/>
              <a:t>a little history</a:t>
            </a:r>
            <a:endParaRPr lang="en-US" i="1"/>
          </a:p>
        </p:txBody>
      </p:sp>
      <p:sp>
        <p:nvSpPr>
          <p:cNvPr id="7" name="Content Placeholder 6"/>
          <p:cNvSpPr>
            <a:spLocks noGrp="1"/>
          </p:cNvSpPr>
          <p:nvPr>
            <p:ph sz="quarter" idx="1"/>
          </p:nvPr>
        </p:nvSpPr>
        <p:spPr/>
        <p:txBody>
          <a:bodyPr>
            <a:normAutofit lnSpcReduction="10000"/>
          </a:bodyPr>
          <a:lstStyle/>
          <a:p>
            <a:r>
              <a:rPr lang="en-US"/>
              <a:t>2 moyens d’étudier le climat: les modèles et les données</a:t>
            </a:r>
          </a:p>
          <a:p>
            <a:pPr lvl="1">
              <a:buNone/>
            </a:pPr>
            <a:r>
              <a:rPr lang="en-US"/>
              <a:t>		</a:t>
            </a:r>
            <a:r>
              <a:rPr lang="en-US" sz="1800" i="1"/>
              <a:t>2 ways to study climate: models and data</a:t>
            </a:r>
            <a:endParaRPr lang="en-US" i="1"/>
          </a:p>
          <a:p>
            <a:r>
              <a:rPr lang="en-US"/>
              <a:t>1960s: premiers modèles climatiques</a:t>
            </a:r>
          </a:p>
          <a:p>
            <a:r>
              <a:rPr lang="en-US"/>
              <a:t>1970-1995: les modèles dominent la question du changement climatique</a:t>
            </a:r>
          </a:p>
          <a:p>
            <a:pPr lvl="1">
              <a:buNone/>
            </a:pPr>
            <a:r>
              <a:rPr lang="en-US"/>
              <a:t>		</a:t>
            </a:r>
            <a:r>
              <a:rPr lang="en-US" sz="2000" i="1"/>
              <a:t>models dominated the question of climate change</a:t>
            </a:r>
            <a:endParaRPr lang="en-US" i="1"/>
          </a:p>
          <a:p>
            <a:r>
              <a:rPr lang="en-US"/>
              <a:t>1995: GIEC, “la plupart de l’evidence….”</a:t>
            </a:r>
          </a:p>
          <a:p>
            <a:pPr lvl="2">
              <a:buNone/>
            </a:pPr>
            <a:r>
              <a:rPr lang="en-US" sz="1800" i="1"/>
              <a:t>	IPCC:  “the balance of evidence” shows GW is occurring and is anthropogenic</a:t>
            </a:r>
          </a:p>
          <a:p>
            <a:r>
              <a:rPr lang="en-US"/>
              <a:t>2000-présent: un changement important… les sceptiques attaquent les données</a:t>
            </a:r>
          </a:p>
          <a:p>
            <a:pPr lvl="1"/>
            <a:r>
              <a:rPr lang="en-US"/>
              <a:t>si les données peuvent être montreées faussent ou très incertaines, il n’est pas nécessaire qu’on réagit</a:t>
            </a:r>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2</a:t>
            </a:fld>
            <a:endParaRPr lang="en-US"/>
          </a:p>
        </p:txBody>
      </p:sp>
      <p:sp>
        <p:nvSpPr>
          <p:cNvPr id="8" name="Footer Placeholder 7"/>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Les réponses administratives et politiques à Climategate		</a:t>
            </a:r>
            <a:r>
              <a:rPr lang="en-US" sz="2222" i="1"/>
              <a:t>official responses to Climategate</a:t>
            </a:r>
            <a:endParaRPr lang="en-US" i="1"/>
          </a:p>
        </p:txBody>
      </p:sp>
      <p:sp>
        <p:nvSpPr>
          <p:cNvPr id="3" name="Content Placeholder 2"/>
          <p:cNvSpPr>
            <a:spLocks noGrp="1"/>
          </p:cNvSpPr>
          <p:nvPr>
            <p:ph sz="quarter" idx="1"/>
          </p:nvPr>
        </p:nvSpPr>
        <p:spPr/>
        <p:txBody>
          <a:bodyPr>
            <a:normAutofit fontScale="92500"/>
          </a:bodyPr>
          <a:lstStyle/>
          <a:p>
            <a:r>
              <a:rPr lang="en-US"/>
              <a:t>4 rapports disculpent le CRU, mais…</a:t>
            </a:r>
          </a:p>
          <a:p>
            <a:pPr lvl="1"/>
            <a:r>
              <a:rPr lang="en-US"/>
              <a:t>Rapport de Lord Oxburgh (Royal Society)</a:t>
            </a:r>
          </a:p>
          <a:p>
            <a:pPr lvl="1"/>
            <a:r>
              <a:rPr lang="en-US"/>
              <a:t>Rapport de Sir Muir Russell</a:t>
            </a:r>
          </a:p>
          <a:p>
            <a:pPr lvl="1"/>
            <a:r>
              <a:rPr lang="en-US"/>
              <a:t>House of Commons Science and Technology Committee</a:t>
            </a:r>
          </a:p>
          <a:p>
            <a:pPr lvl="1"/>
            <a:r>
              <a:rPr lang="en-US"/>
              <a:t>Évaluation de Pennsylvania State University (du cas de Mann)</a:t>
            </a:r>
          </a:p>
          <a:p>
            <a:r>
              <a:rPr lang="en-US"/>
              <a:t>Ces même rapports ne font que confirmer la conviction des climato-sceptiques que le réchauffement planétaire est une conspiration des scientifiques et des élites politiques</a:t>
            </a:r>
          </a:p>
          <a:p>
            <a:pPr lvl="2">
              <a:buNone/>
            </a:pPr>
            <a:r>
              <a:rPr lang="en-US" i="1"/>
              <a:t>for skeptics, the reports confirm GW is a conspiracy of scientists and political elites</a:t>
            </a:r>
          </a:p>
          <a:p>
            <a:pPr lvl="1"/>
            <a:r>
              <a:rPr lang="en-US"/>
              <a:t>Mise en question de quel genre d’expert pourrait être un évaluateur “indépendante”</a:t>
            </a:r>
          </a:p>
          <a:p>
            <a:pPr lvl="3">
              <a:buNone/>
            </a:pPr>
            <a:r>
              <a:rPr lang="en-US" i="1"/>
              <a:t>what type of expert could count as “independent”?</a:t>
            </a:r>
          </a:p>
          <a:p>
            <a:endParaRPr lang="en-US"/>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20</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les effets de climategate </a:t>
            </a:r>
            <a:br>
              <a:rPr lang="en-US"/>
            </a:br>
            <a:r>
              <a:rPr lang="en-US"/>
              <a:t>sur l’opinion publique aux EUA </a:t>
            </a:r>
          </a:p>
        </p:txBody>
      </p:sp>
      <p:sp>
        <p:nvSpPr>
          <p:cNvPr id="5" name="Text Placeholder 4"/>
          <p:cNvSpPr>
            <a:spLocks noGrp="1"/>
          </p:cNvSpPr>
          <p:nvPr>
            <p:ph type="body" idx="1"/>
          </p:nvPr>
        </p:nvSpPr>
        <p:spPr/>
        <p:txBody>
          <a:bodyPr/>
          <a:lstStyle/>
          <a:p>
            <a:endParaRPr lang="en-US"/>
          </a:p>
        </p:txBody>
      </p:sp>
      <p:sp>
        <p:nvSpPr>
          <p:cNvPr id="6" name="Date Placeholder 5"/>
          <p:cNvSpPr>
            <a:spLocks noGrp="1"/>
          </p:cNvSpPr>
          <p:nvPr>
            <p:ph type="dt" sz="half" idx="10"/>
          </p:nvPr>
        </p:nvSpPr>
        <p:spPr/>
        <p:txBody>
          <a:bodyPr/>
          <a:lstStyle/>
          <a:p>
            <a:r>
              <a:rPr lang="en-US"/>
              <a:t>28 October 2010</a:t>
            </a:r>
          </a:p>
        </p:txBody>
      </p:sp>
      <p:sp>
        <p:nvSpPr>
          <p:cNvPr id="7" name="Slide Number Placeholder 6"/>
          <p:cNvSpPr>
            <a:spLocks noGrp="1"/>
          </p:cNvSpPr>
          <p:nvPr>
            <p:ph type="sldNum" sz="quarter" idx="12"/>
          </p:nvPr>
        </p:nvSpPr>
        <p:spPr/>
        <p:txBody>
          <a:bodyPr/>
          <a:lstStyle/>
          <a:p>
            <a:fld id="{26AFB265-C880-7E41-B72A-D160DC062154}" type="slidenum">
              <a:rPr lang="en-US"/>
              <a:pPr/>
              <a:t>21</a:t>
            </a:fld>
            <a:endParaRPr lang="en-US"/>
          </a:p>
        </p:txBody>
      </p:sp>
      <p:sp>
        <p:nvSpPr>
          <p:cNvPr id="8" name="Footer Placeholder 7"/>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7" name="Group 6"/>
          <p:cNvGrpSpPr/>
          <p:nvPr/>
        </p:nvGrpSpPr>
        <p:grpSpPr>
          <a:xfrm>
            <a:off x="3695700" y="0"/>
            <a:ext cx="5448300" cy="4216400"/>
            <a:chOff x="3695700" y="160485"/>
            <a:chExt cx="5448300" cy="4216400"/>
          </a:xfrm>
        </p:grpSpPr>
        <p:pic>
          <p:nvPicPr>
            <p:cNvPr id="5" name="Picture 4"/>
            <p:cNvPicPr>
              <a:picLocks noChangeAspect="1"/>
            </p:cNvPicPr>
            <p:nvPr/>
          </p:nvPicPr>
          <p:blipFill>
            <a:blip r:embed="rId3"/>
            <a:stretch>
              <a:fillRect/>
            </a:stretch>
          </p:blipFill>
          <p:spPr>
            <a:xfrm>
              <a:off x="6040438" y="1697185"/>
              <a:ext cx="3022600" cy="2679700"/>
            </a:xfrm>
            <a:prstGeom prst="rect">
              <a:avLst/>
            </a:prstGeom>
          </p:spPr>
        </p:pic>
        <p:pic>
          <p:nvPicPr>
            <p:cNvPr id="6" name="Picture 5" descr="Screen shot 2010-10-22 at 10.28.16 AM.png"/>
            <p:cNvPicPr>
              <a:picLocks noChangeAspect="1"/>
            </p:cNvPicPr>
            <p:nvPr/>
          </p:nvPicPr>
          <p:blipFill>
            <a:blip r:embed="rId4"/>
            <a:stretch>
              <a:fillRect/>
            </a:stretch>
          </p:blipFill>
          <p:spPr>
            <a:xfrm>
              <a:off x="3695700" y="160485"/>
              <a:ext cx="5448300" cy="1536700"/>
            </a:xfrm>
            <a:prstGeom prst="rect">
              <a:avLst/>
            </a:prstGeom>
          </p:spPr>
        </p:pic>
      </p:grpSp>
      <p:grpSp>
        <p:nvGrpSpPr>
          <p:cNvPr id="9" name="Group 8"/>
          <p:cNvGrpSpPr/>
          <p:nvPr/>
        </p:nvGrpSpPr>
        <p:grpSpPr>
          <a:xfrm>
            <a:off x="0" y="0"/>
            <a:ext cx="6040438" cy="6472385"/>
            <a:chOff x="0" y="0"/>
            <a:chExt cx="6040438" cy="6472385"/>
          </a:xfrm>
        </p:grpSpPr>
        <p:pic>
          <p:nvPicPr>
            <p:cNvPr id="4" name="Picture 3"/>
            <p:cNvPicPr>
              <a:picLocks noChangeAspect="1"/>
            </p:cNvPicPr>
            <p:nvPr/>
          </p:nvPicPr>
          <p:blipFill>
            <a:blip r:embed="rId5"/>
            <a:stretch>
              <a:fillRect/>
            </a:stretch>
          </p:blipFill>
          <p:spPr>
            <a:xfrm>
              <a:off x="325438" y="2281385"/>
              <a:ext cx="5715000" cy="4191000"/>
            </a:xfrm>
            <a:prstGeom prst="rect">
              <a:avLst/>
            </a:prstGeom>
          </p:spPr>
        </p:pic>
        <p:pic>
          <p:nvPicPr>
            <p:cNvPr id="8" name="Picture 7" descr="Screen shot 2010-10-22 at 10.29.54 AM.png"/>
            <p:cNvPicPr>
              <a:picLocks noChangeAspect="1"/>
            </p:cNvPicPr>
            <p:nvPr/>
          </p:nvPicPr>
          <p:blipFill>
            <a:blip r:embed="rId6"/>
            <a:stretch>
              <a:fillRect/>
            </a:stretch>
          </p:blipFill>
          <p:spPr>
            <a:xfrm>
              <a:off x="0" y="0"/>
              <a:ext cx="4581861" cy="2281385"/>
            </a:xfrm>
            <a:prstGeom prst="rect">
              <a:avLst/>
            </a:prstGeom>
          </p:spPr>
        </p:pic>
      </p:grpSp>
      <p:sp>
        <p:nvSpPr>
          <p:cNvPr id="10" name="Date Placeholder 9"/>
          <p:cNvSpPr>
            <a:spLocks noGrp="1"/>
          </p:cNvSpPr>
          <p:nvPr>
            <p:ph type="dt" sz="half" idx="10"/>
          </p:nvPr>
        </p:nvSpPr>
        <p:spPr/>
        <p:txBody>
          <a:bodyPr/>
          <a:lstStyle/>
          <a:p>
            <a:r>
              <a:rPr lang="en-US"/>
              <a:t>28 October 2010</a:t>
            </a:r>
          </a:p>
        </p:txBody>
      </p:sp>
      <p:sp>
        <p:nvSpPr>
          <p:cNvPr id="11" name="Slide Number Placeholder 10"/>
          <p:cNvSpPr>
            <a:spLocks noGrp="1"/>
          </p:cNvSpPr>
          <p:nvPr>
            <p:ph type="sldNum" sz="quarter" idx="12"/>
          </p:nvPr>
        </p:nvSpPr>
        <p:spPr/>
        <p:txBody>
          <a:bodyPr/>
          <a:lstStyle/>
          <a:p>
            <a:fld id="{26AFB265-C880-7E41-B72A-D160DC062154}" type="slidenum">
              <a:rPr lang="en-US"/>
              <a:pPr/>
              <a:t>22</a:t>
            </a:fld>
            <a:endParaRPr lang="en-US"/>
          </a:p>
        </p:txBody>
      </p:sp>
      <p:sp>
        <p:nvSpPr>
          <p:cNvPr id="12" name="Footer Placeholder 11"/>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0-08-31 at 2.46.23 PM.png"/>
          <p:cNvPicPr>
            <a:picLocks noChangeAspect="1"/>
          </p:cNvPicPr>
          <p:nvPr/>
        </p:nvPicPr>
        <p:blipFill>
          <a:blip r:embed="rId3"/>
          <a:stretch>
            <a:fillRect/>
          </a:stretch>
        </p:blipFill>
        <p:spPr>
          <a:xfrm>
            <a:off x="600707" y="576804"/>
            <a:ext cx="7733668" cy="5281071"/>
          </a:xfrm>
          <a:prstGeom prst="rect">
            <a:avLst/>
          </a:prstGeom>
        </p:spPr>
      </p:pic>
      <p:sp>
        <p:nvSpPr>
          <p:cNvPr id="3" name="Date Placeholder 2"/>
          <p:cNvSpPr>
            <a:spLocks noGrp="1"/>
          </p:cNvSpPr>
          <p:nvPr>
            <p:ph type="dt" sz="half" idx="10"/>
          </p:nvPr>
        </p:nvSpPr>
        <p:spPr/>
        <p:txBody>
          <a:bodyPr/>
          <a:lstStyle/>
          <a:p>
            <a:r>
              <a:rPr lang="en-US"/>
              <a:t>28 October 2010</a:t>
            </a:r>
          </a:p>
        </p:txBody>
      </p:sp>
      <p:sp>
        <p:nvSpPr>
          <p:cNvPr id="4" name="Slide Number Placeholder 3"/>
          <p:cNvSpPr>
            <a:spLocks noGrp="1"/>
          </p:cNvSpPr>
          <p:nvPr>
            <p:ph type="sldNum" sz="quarter" idx="12"/>
          </p:nvPr>
        </p:nvSpPr>
        <p:spPr/>
        <p:txBody>
          <a:bodyPr/>
          <a:lstStyle/>
          <a:p>
            <a:fld id="{26AFB265-C880-7E41-B72A-D160DC062154}" type="slidenum">
              <a:rPr lang="en-US"/>
              <a:pPr/>
              <a:t>23</a:t>
            </a:fld>
            <a:endParaRPr lang="en-US"/>
          </a:p>
        </p:txBody>
      </p:sp>
      <p:sp>
        <p:nvSpPr>
          <p:cNvPr id="5" name="Footer Placeholder 4"/>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62641" y="508000"/>
            <a:ext cx="6749484" cy="5391150"/>
          </a:xfrm>
          <a:prstGeom prst="rect">
            <a:avLst/>
          </a:prstGeom>
        </p:spPr>
      </p:pic>
      <p:sp>
        <p:nvSpPr>
          <p:cNvPr id="3" name="Date Placeholder 2"/>
          <p:cNvSpPr>
            <a:spLocks noGrp="1"/>
          </p:cNvSpPr>
          <p:nvPr>
            <p:ph type="dt" sz="half" idx="10"/>
          </p:nvPr>
        </p:nvSpPr>
        <p:spPr/>
        <p:txBody>
          <a:bodyPr/>
          <a:lstStyle/>
          <a:p>
            <a:r>
              <a:rPr lang="en-US"/>
              <a:t>28 October 2010</a:t>
            </a:r>
          </a:p>
        </p:txBody>
      </p:sp>
      <p:sp>
        <p:nvSpPr>
          <p:cNvPr id="4" name="Slide Number Placeholder 3"/>
          <p:cNvSpPr>
            <a:spLocks noGrp="1"/>
          </p:cNvSpPr>
          <p:nvPr>
            <p:ph type="sldNum" sz="quarter" idx="12"/>
          </p:nvPr>
        </p:nvSpPr>
        <p:spPr/>
        <p:txBody>
          <a:bodyPr/>
          <a:lstStyle/>
          <a:p>
            <a:fld id="{26AFB265-C880-7E41-B72A-D160DC062154}" type="slidenum">
              <a:rPr lang="en-US"/>
              <a:pPr/>
              <a:t>24</a:t>
            </a:fld>
            <a:endParaRPr lang="en-US"/>
          </a:p>
        </p:txBody>
      </p:sp>
      <p:sp>
        <p:nvSpPr>
          <p:cNvPr id="5" name="Footer Placeholder 4"/>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0-08-31 at 2.43.44 PM.png"/>
          <p:cNvPicPr>
            <a:picLocks noChangeAspect="1"/>
          </p:cNvPicPr>
          <p:nvPr/>
        </p:nvPicPr>
        <p:blipFill>
          <a:blip r:embed="rId3"/>
          <a:stretch>
            <a:fillRect/>
          </a:stretch>
        </p:blipFill>
        <p:spPr>
          <a:xfrm>
            <a:off x="1012472" y="222250"/>
            <a:ext cx="7257022" cy="5984875"/>
          </a:xfrm>
          <a:prstGeom prst="rect">
            <a:avLst/>
          </a:prstGeom>
        </p:spPr>
      </p:pic>
      <p:sp>
        <p:nvSpPr>
          <p:cNvPr id="3" name="Date Placeholder 2"/>
          <p:cNvSpPr>
            <a:spLocks noGrp="1"/>
          </p:cNvSpPr>
          <p:nvPr>
            <p:ph type="dt" sz="half" idx="10"/>
          </p:nvPr>
        </p:nvSpPr>
        <p:spPr/>
        <p:txBody>
          <a:bodyPr/>
          <a:lstStyle/>
          <a:p>
            <a:r>
              <a:rPr lang="en-US"/>
              <a:t>28 October 2010</a:t>
            </a:r>
          </a:p>
        </p:txBody>
      </p:sp>
      <p:sp>
        <p:nvSpPr>
          <p:cNvPr id="4" name="Slide Number Placeholder 3"/>
          <p:cNvSpPr>
            <a:spLocks noGrp="1"/>
          </p:cNvSpPr>
          <p:nvPr>
            <p:ph type="sldNum" sz="quarter" idx="12"/>
          </p:nvPr>
        </p:nvSpPr>
        <p:spPr/>
        <p:txBody>
          <a:bodyPr/>
          <a:lstStyle/>
          <a:p>
            <a:fld id="{26AFB265-C880-7E41-B72A-D160DC062154}" type="slidenum">
              <a:rPr lang="en-US"/>
              <a:pPr/>
              <a:t>25</a:t>
            </a:fld>
            <a:endParaRPr lang="en-US"/>
          </a:p>
        </p:txBody>
      </p:sp>
      <p:sp>
        <p:nvSpPr>
          <p:cNvPr id="5" name="Footer Placeholder 4"/>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0-10-22 at 11.10.32 AM.png"/>
          <p:cNvPicPr>
            <a:picLocks noChangeAspect="1"/>
          </p:cNvPicPr>
          <p:nvPr/>
        </p:nvPicPr>
        <p:blipFill>
          <a:blip r:embed="rId3"/>
          <a:srcRect b="2640"/>
          <a:stretch>
            <a:fillRect/>
          </a:stretch>
        </p:blipFill>
        <p:spPr>
          <a:xfrm>
            <a:off x="334631" y="123893"/>
            <a:ext cx="8594196" cy="4811183"/>
          </a:xfrm>
          <a:prstGeom prst="rect">
            <a:avLst/>
          </a:prstGeom>
        </p:spPr>
      </p:pic>
      <p:sp>
        <p:nvSpPr>
          <p:cNvPr id="5" name="Rounded Rectangle 4"/>
          <p:cNvSpPr/>
          <p:nvPr/>
        </p:nvSpPr>
        <p:spPr>
          <a:xfrm>
            <a:off x="5503177" y="2870190"/>
            <a:ext cx="3425650" cy="2064886"/>
          </a:xfrm>
          <a:prstGeom prst="roundRect">
            <a:avLst/>
          </a:prstGeom>
          <a:solidFill>
            <a:schemeClr val="accent4">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0-10-22 at 11.12.53 AM.png"/>
          <p:cNvPicPr>
            <a:picLocks noChangeAspect="1"/>
          </p:cNvPicPr>
          <p:nvPr/>
        </p:nvPicPr>
        <p:blipFill>
          <a:blip r:embed="rId4"/>
          <a:srcRect b="47983"/>
          <a:stretch>
            <a:fillRect/>
          </a:stretch>
        </p:blipFill>
        <p:spPr>
          <a:xfrm>
            <a:off x="825993" y="5326584"/>
            <a:ext cx="7605588" cy="909369"/>
          </a:xfrm>
          <a:prstGeom prst="rect">
            <a:avLst/>
          </a:prstGeom>
        </p:spPr>
      </p:pic>
      <p:sp>
        <p:nvSpPr>
          <p:cNvPr id="7" name="Rounded Rectangle 6"/>
          <p:cNvSpPr/>
          <p:nvPr/>
        </p:nvSpPr>
        <p:spPr>
          <a:xfrm>
            <a:off x="825993" y="5326584"/>
            <a:ext cx="7605588" cy="1043587"/>
          </a:xfrm>
          <a:prstGeom prst="roundRect">
            <a:avLst/>
          </a:prstGeom>
          <a:solidFill>
            <a:schemeClr val="accent4">
              <a:alpha val="1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7"/>
          <p:cNvSpPr>
            <a:spLocks noGrp="1"/>
          </p:cNvSpPr>
          <p:nvPr>
            <p:ph type="dt" sz="half" idx="10"/>
          </p:nvPr>
        </p:nvSpPr>
        <p:spPr/>
        <p:txBody>
          <a:bodyPr/>
          <a:lstStyle/>
          <a:p>
            <a:r>
              <a:rPr lang="en-US"/>
              <a:t>28 October 2010</a:t>
            </a:r>
          </a:p>
        </p:txBody>
      </p:sp>
      <p:sp>
        <p:nvSpPr>
          <p:cNvPr id="9" name="Slide Number Placeholder 8"/>
          <p:cNvSpPr>
            <a:spLocks noGrp="1"/>
          </p:cNvSpPr>
          <p:nvPr>
            <p:ph type="sldNum" sz="quarter" idx="12"/>
          </p:nvPr>
        </p:nvSpPr>
        <p:spPr/>
        <p:txBody>
          <a:bodyPr/>
          <a:lstStyle/>
          <a:p>
            <a:fld id="{26AFB265-C880-7E41-B72A-D160DC062154}" type="slidenum">
              <a:rPr lang="en-US"/>
              <a:pPr/>
              <a:t>26</a:t>
            </a:fld>
            <a:endParaRPr lang="en-US"/>
          </a:p>
        </p:txBody>
      </p:sp>
      <p:sp>
        <p:nvSpPr>
          <p:cNvPr id="10" name="Footer Placeholder 9"/>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0-10-22 at 10.48.15 AM.png"/>
          <p:cNvPicPr>
            <a:picLocks noChangeAspect="1"/>
          </p:cNvPicPr>
          <p:nvPr/>
        </p:nvPicPr>
        <p:blipFill>
          <a:blip r:embed="rId3"/>
          <a:stretch>
            <a:fillRect/>
          </a:stretch>
        </p:blipFill>
        <p:spPr>
          <a:xfrm>
            <a:off x="2276715" y="45699"/>
            <a:ext cx="4775200" cy="800100"/>
          </a:xfrm>
          <a:prstGeom prst="rect">
            <a:avLst/>
          </a:prstGeom>
        </p:spPr>
      </p:pic>
      <p:grpSp>
        <p:nvGrpSpPr>
          <p:cNvPr id="6" name="Group 5"/>
          <p:cNvGrpSpPr/>
          <p:nvPr/>
        </p:nvGrpSpPr>
        <p:grpSpPr>
          <a:xfrm>
            <a:off x="2048998" y="845799"/>
            <a:ext cx="5468352" cy="5772158"/>
            <a:chOff x="3318962" y="845799"/>
            <a:chExt cx="5468352" cy="5772158"/>
          </a:xfrm>
        </p:grpSpPr>
        <p:pic>
          <p:nvPicPr>
            <p:cNvPr id="3" name="Picture 2" descr="Screen shot 2010-10-22 at 10.47.40 AM.png"/>
            <p:cNvPicPr>
              <a:picLocks noChangeAspect="1"/>
            </p:cNvPicPr>
            <p:nvPr/>
          </p:nvPicPr>
          <p:blipFill>
            <a:blip r:embed="rId4"/>
            <a:stretch>
              <a:fillRect/>
            </a:stretch>
          </p:blipFill>
          <p:spPr>
            <a:xfrm>
              <a:off x="3318962" y="845799"/>
              <a:ext cx="5468352" cy="5646100"/>
            </a:xfrm>
            <a:prstGeom prst="rect">
              <a:avLst/>
            </a:prstGeom>
          </p:spPr>
        </p:pic>
        <p:sp>
          <p:nvSpPr>
            <p:cNvPr id="4" name="Rounded Rectangle 3"/>
            <p:cNvSpPr/>
            <p:nvPr/>
          </p:nvSpPr>
          <p:spPr>
            <a:xfrm>
              <a:off x="5193431" y="4625343"/>
              <a:ext cx="3593883" cy="1992614"/>
            </a:xfrm>
            <a:prstGeom prst="roundRect">
              <a:avLst/>
            </a:prstGeom>
            <a:solidFill>
              <a:schemeClr val="accent4">
                <a:alpha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3318962" y="845799"/>
              <a:ext cx="5002917" cy="403457"/>
            </a:xfrm>
            <a:prstGeom prst="roundRect">
              <a:avLst/>
            </a:prstGeom>
            <a:solidFill>
              <a:schemeClr val="accent4">
                <a:alpha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Date Placeholder 6"/>
          <p:cNvSpPr>
            <a:spLocks noGrp="1"/>
          </p:cNvSpPr>
          <p:nvPr>
            <p:ph type="dt" sz="half" idx="10"/>
          </p:nvPr>
        </p:nvSpPr>
        <p:spPr/>
        <p:txBody>
          <a:bodyPr/>
          <a:lstStyle/>
          <a:p>
            <a:r>
              <a:rPr lang="en-US"/>
              <a:t>28 October 2010</a:t>
            </a:r>
          </a:p>
        </p:txBody>
      </p:sp>
      <p:sp>
        <p:nvSpPr>
          <p:cNvPr id="8" name="Slide Number Placeholder 7"/>
          <p:cNvSpPr>
            <a:spLocks noGrp="1"/>
          </p:cNvSpPr>
          <p:nvPr>
            <p:ph type="sldNum" sz="quarter" idx="12"/>
          </p:nvPr>
        </p:nvSpPr>
        <p:spPr/>
        <p:txBody>
          <a:bodyPr/>
          <a:lstStyle/>
          <a:p>
            <a:fld id="{26AFB265-C880-7E41-B72A-D160DC062154}" type="slidenum">
              <a:rPr lang="en-US"/>
              <a:pPr/>
              <a:t>27</a:t>
            </a:fld>
            <a:endParaRPr lang="en-US"/>
          </a:p>
        </p:txBody>
      </p:sp>
      <p:sp>
        <p:nvSpPr>
          <p:cNvPr id="9" name="Footer Placeholder 8"/>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219200" y="2750084"/>
            <a:ext cx="6858000" cy="1066800"/>
          </a:xfrm>
        </p:spPr>
        <p:txBody>
          <a:bodyPr>
            <a:noAutofit/>
          </a:bodyPr>
          <a:lstStyle/>
          <a:p>
            <a:r>
              <a:rPr lang="en-US" sz="2800"/>
              <a:t>la structure </a:t>
            </a:r>
            <a:br>
              <a:rPr lang="en-US" sz="2800"/>
            </a:br>
            <a:r>
              <a:rPr lang="en-US" sz="2800"/>
              <a:t>de la science des données climatiques</a:t>
            </a:r>
          </a:p>
        </p:txBody>
      </p:sp>
      <p:sp>
        <p:nvSpPr>
          <p:cNvPr id="5" name="Text Placeholder 4"/>
          <p:cNvSpPr>
            <a:spLocks noGrp="1"/>
          </p:cNvSpPr>
          <p:nvPr>
            <p:ph type="body" idx="1"/>
          </p:nvPr>
        </p:nvSpPr>
        <p:spPr/>
        <p:txBody>
          <a:bodyPr/>
          <a:lstStyle/>
          <a:p>
            <a:endParaRPr lang="en-US"/>
          </a:p>
        </p:txBody>
      </p:sp>
      <p:sp>
        <p:nvSpPr>
          <p:cNvPr id="6" name="Date Placeholder 5"/>
          <p:cNvSpPr>
            <a:spLocks noGrp="1"/>
          </p:cNvSpPr>
          <p:nvPr>
            <p:ph type="dt" sz="half" idx="10"/>
          </p:nvPr>
        </p:nvSpPr>
        <p:spPr/>
        <p:txBody>
          <a:bodyPr/>
          <a:lstStyle/>
          <a:p>
            <a:r>
              <a:rPr lang="en-US"/>
              <a:t>28 October 2010</a:t>
            </a:r>
          </a:p>
        </p:txBody>
      </p:sp>
      <p:sp>
        <p:nvSpPr>
          <p:cNvPr id="7" name="Slide Number Placeholder 6"/>
          <p:cNvSpPr>
            <a:spLocks noGrp="1"/>
          </p:cNvSpPr>
          <p:nvPr>
            <p:ph type="sldNum" sz="quarter" idx="12"/>
          </p:nvPr>
        </p:nvSpPr>
        <p:spPr/>
        <p:txBody>
          <a:bodyPr/>
          <a:lstStyle/>
          <a:p>
            <a:fld id="{26AFB265-C880-7E41-B72A-D160DC062154}" type="slidenum">
              <a:rPr lang="en-US"/>
              <a:pPr/>
              <a:t>28</a:t>
            </a:fld>
            <a:endParaRPr lang="en-US"/>
          </a:p>
        </p:txBody>
      </p:sp>
      <p:sp>
        <p:nvSpPr>
          <p:cNvPr id="8" name="Footer Placeholder 7"/>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a:t>A Vast Machine</a:t>
            </a:r>
          </a:p>
        </p:txBody>
      </p:sp>
      <p:sp>
        <p:nvSpPr>
          <p:cNvPr id="3" name="Content Placeholder 2"/>
          <p:cNvSpPr>
            <a:spLocks noGrp="1"/>
          </p:cNvSpPr>
          <p:nvPr>
            <p:ph sz="quarter" idx="1"/>
          </p:nvPr>
        </p:nvSpPr>
        <p:spPr>
          <a:xfrm>
            <a:off x="0" y="1219200"/>
            <a:ext cx="4869211" cy="4937760"/>
          </a:xfrm>
        </p:spPr>
        <p:txBody>
          <a:bodyPr>
            <a:normAutofit/>
          </a:bodyPr>
          <a:lstStyle/>
          <a:p>
            <a:r>
              <a:rPr lang="en-US"/>
              <a:t>La friction des données</a:t>
            </a:r>
          </a:p>
          <a:p>
            <a:pPr lvl="1">
              <a:buNone/>
            </a:pPr>
            <a:r>
              <a:rPr lang="en-US"/>
              <a:t>	</a:t>
            </a:r>
            <a:r>
              <a:rPr lang="en-US" i="1"/>
              <a:t>data friction</a:t>
            </a:r>
          </a:p>
          <a:p>
            <a:pPr lvl="1"/>
            <a:r>
              <a:rPr lang="en-US"/>
              <a:t>Les données en tant que choses</a:t>
            </a:r>
          </a:p>
          <a:p>
            <a:pPr lvl="2">
              <a:buNone/>
            </a:pPr>
            <a:r>
              <a:rPr lang="en-US" i="1"/>
              <a:t>	</a:t>
            </a:r>
            <a:r>
              <a:rPr lang="en-US" sz="1800" i="1"/>
              <a:t>data are things</a:t>
            </a:r>
            <a:endParaRPr lang="en-US" i="1"/>
          </a:p>
          <a:p>
            <a:pPr lvl="1"/>
            <a:r>
              <a:rPr lang="en-US"/>
              <a:t>Toute opération sur les données prend du temps, consomme de l’énergie, ralentit le mouvement</a:t>
            </a:r>
          </a:p>
          <a:p>
            <a:pPr lvl="2">
              <a:buNone/>
            </a:pPr>
            <a:r>
              <a:rPr lang="en-US"/>
              <a:t>	</a:t>
            </a:r>
            <a:r>
              <a:rPr lang="en-US" sz="1800" i="1"/>
              <a:t>every operation on data takes time, consumes energy, slows motion</a:t>
            </a:r>
            <a:r>
              <a:rPr lang="en-US"/>
              <a:t> </a:t>
            </a:r>
          </a:p>
          <a:p>
            <a:pPr lvl="2"/>
            <a:r>
              <a:rPr lang="en-US"/>
              <a:t>Ramasser, traiter, transporter, stocker, gérer, accéder…</a:t>
            </a:r>
          </a:p>
          <a:p>
            <a:pPr lvl="3">
              <a:buNone/>
            </a:pPr>
            <a:r>
              <a:rPr lang="en-US" sz="1600" i="1"/>
              <a:t>	collect, process, move, store, manage, access…</a:t>
            </a:r>
          </a:p>
          <a:p>
            <a:endParaRPr lang="en-US"/>
          </a:p>
          <a:p>
            <a:endParaRPr lang="en-US"/>
          </a:p>
        </p:txBody>
      </p:sp>
      <p:pic>
        <p:nvPicPr>
          <p:cNvPr id="4" name="Picture Placeholder 5" descr="image6_650.jpg"/>
          <p:cNvPicPr>
            <a:picLocks noChangeAspect="1"/>
          </p:cNvPicPr>
          <p:nvPr/>
        </p:nvPicPr>
        <p:blipFill>
          <a:blip r:embed="rId3"/>
          <a:srcRect l="-6163" r="-6163"/>
          <a:stretch>
            <a:fillRect/>
          </a:stretch>
        </p:blipFill>
        <p:spPr>
          <a:xfrm>
            <a:off x="4712121" y="152400"/>
            <a:ext cx="4678310" cy="3402407"/>
          </a:xfrm>
          <a:prstGeom prst="rect">
            <a:avLst/>
          </a:prstGeom>
          <a:solidFill>
            <a:schemeClr val="bg1">
              <a:alpha val="0"/>
            </a:schemeClr>
          </a:solidFill>
          <a:ln w="6350">
            <a:solidFill>
              <a:schemeClr val="accent1">
                <a:alpha val="0"/>
              </a:schemeClr>
            </a:solidFill>
          </a:ln>
          <a:effectLst>
            <a:reflection blurRad="1000" stA="49000" endA="500" endPos="10000" dist="900" dir="5400000" sy="-90000" algn="bl" rotWithShape="0"/>
          </a:effectLst>
        </p:spPr>
      </p:pic>
      <p:sp>
        <p:nvSpPr>
          <p:cNvPr id="5" name="Date Placeholder 4"/>
          <p:cNvSpPr>
            <a:spLocks noGrp="1"/>
          </p:cNvSpPr>
          <p:nvPr>
            <p:ph type="dt" sz="half" idx="10"/>
          </p:nvPr>
        </p:nvSpPr>
        <p:spPr/>
        <p:txBody>
          <a:bodyPr/>
          <a:lstStyle/>
          <a:p>
            <a:r>
              <a:rPr lang="en-US"/>
              <a:t>28 October 2010</a:t>
            </a:r>
          </a:p>
        </p:txBody>
      </p:sp>
      <p:sp>
        <p:nvSpPr>
          <p:cNvPr id="6" name="Slide Number Placeholder 5"/>
          <p:cNvSpPr>
            <a:spLocks noGrp="1"/>
          </p:cNvSpPr>
          <p:nvPr>
            <p:ph type="sldNum" sz="quarter" idx="12"/>
          </p:nvPr>
        </p:nvSpPr>
        <p:spPr/>
        <p:txBody>
          <a:bodyPr/>
          <a:lstStyle/>
          <a:p>
            <a:fld id="{26AFB265-C880-7E41-B72A-D160DC062154}" type="slidenum">
              <a:rPr lang="en-US"/>
              <a:pPr/>
              <a:t>29</a:t>
            </a:fld>
            <a:endParaRPr lang="en-US"/>
          </a:p>
        </p:txBody>
      </p:sp>
      <p:sp>
        <p:nvSpPr>
          <p:cNvPr id="7" name="Footer Placeholder 6"/>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r>
              <a:rPr lang="en-US"/>
              <a:t>L’unité de sondage par micro-ondes (MSU)</a:t>
            </a:r>
            <a:br>
              <a:rPr lang="en-US"/>
            </a:br>
            <a:r>
              <a:rPr lang="en-US" sz="2222" i="1"/>
              <a:t>the microwave sounding unit</a:t>
            </a:r>
            <a:endParaRPr lang="en-US" i="1"/>
          </a:p>
        </p:txBody>
      </p:sp>
      <p:sp>
        <p:nvSpPr>
          <p:cNvPr id="15363" name="Rectangle 3"/>
          <p:cNvSpPr>
            <a:spLocks noGrp="1" noChangeArrowheads="1"/>
          </p:cNvSpPr>
          <p:nvPr>
            <p:ph type="body" idx="1"/>
          </p:nvPr>
        </p:nvSpPr>
        <p:spPr/>
        <p:txBody>
          <a:bodyPr/>
          <a:lstStyle/>
          <a:p>
            <a:r>
              <a:rPr lang="en-US"/>
              <a:t>Un capteur micro-ondes monté sur une satéllite</a:t>
            </a:r>
          </a:p>
          <a:p>
            <a:pPr lvl="1"/>
            <a:r>
              <a:rPr lang="en-US"/>
              <a:t>1979-présent: 9 capteurs différents</a:t>
            </a:r>
          </a:p>
          <a:p>
            <a:pPr lvl="1">
              <a:buNone/>
            </a:pPr>
            <a:r>
              <a:rPr lang="en-US"/>
              <a:t>	</a:t>
            </a:r>
            <a:r>
              <a:rPr lang="en-US" sz="1800" i="1"/>
              <a:t>Microwave sensor; 9 different instruments since 1979</a:t>
            </a:r>
            <a:endParaRPr lang="en-US" i="1"/>
          </a:p>
          <a:p>
            <a:pPr lvl="1">
              <a:buNone/>
            </a:pPr>
            <a:endParaRPr lang="en-US"/>
          </a:p>
        </p:txBody>
      </p:sp>
      <p:pic>
        <p:nvPicPr>
          <p:cNvPr id="4" name="Picture 3"/>
          <p:cNvPicPr>
            <a:picLocks noChangeAspect="1"/>
          </p:cNvPicPr>
          <p:nvPr/>
        </p:nvPicPr>
        <p:blipFill>
          <a:blip r:embed="rId3"/>
          <a:stretch>
            <a:fillRect/>
          </a:stretch>
        </p:blipFill>
        <p:spPr>
          <a:xfrm>
            <a:off x="3886200" y="2734888"/>
            <a:ext cx="4800600" cy="3175000"/>
          </a:xfrm>
          <a:prstGeom prst="rect">
            <a:avLst/>
          </a:prstGeom>
        </p:spPr>
      </p:pic>
      <p:sp>
        <p:nvSpPr>
          <p:cNvPr id="5" name="Date Placeholder 4"/>
          <p:cNvSpPr>
            <a:spLocks noGrp="1"/>
          </p:cNvSpPr>
          <p:nvPr>
            <p:ph type="dt" sz="half" idx="10"/>
          </p:nvPr>
        </p:nvSpPr>
        <p:spPr/>
        <p:txBody>
          <a:bodyPr/>
          <a:lstStyle/>
          <a:p>
            <a:r>
              <a:rPr lang="en-US"/>
              <a:t>28 October 2010</a:t>
            </a:r>
          </a:p>
        </p:txBody>
      </p:sp>
      <p:sp>
        <p:nvSpPr>
          <p:cNvPr id="6" name="Slide Number Placeholder 5"/>
          <p:cNvSpPr>
            <a:spLocks noGrp="1"/>
          </p:cNvSpPr>
          <p:nvPr>
            <p:ph type="sldNum" sz="quarter" idx="12"/>
          </p:nvPr>
        </p:nvSpPr>
        <p:spPr/>
        <p:txBody>
          <a:bodyPr/>
          <a:lstStyle/>
          <a:p>
            <a:fld id="{26AFB265-C880-7E41-B72A-D160DC062154}" type="slidenum">
              <a:rPr lang="en-US"/>
              <a:pPr/>
              <a:t>3</a:t>
            </a:fld>
            <a:endParaRPr lang="en-US"/>
          </a:p>
        </p:txBody>
      </p:sp>
      <p:sp>
        <p:nvSpPr>
          <p:cNvPr id="7" name="Footer Placeholder 6"/>
          <p:cNvSpPr>
            <a:spLocks noGrp="1"/>
          </p:cNvSpPr>
          <p:nvPr>
            <p:ph type="ftr" sz="quarter" idx="11"/>
          </p:nvPr>
        </p:nvSpPr>
        <p:spPr/>
        <p:txBody>
          <a:bodyPr/>
          <a:lstStyle/>
          <a:p>
            <a:r>
              <a:rPr lang="en-US"/>
              <a:t>Paul N. Edwards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nimBg="1"/>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a:t>A Vast Machine</a:t>
            </a:r>
          </a:p>
        </p:txBody>
      </p:sp>
      <p:sp>
        <p:nvSpPr>
          <p:cNvPr id="3" name="Content Placeholder 2"/>
          <p:cNvSpPr>
            <a:spLocks noGrp="1"/>
          </p:cNvSpPr>
          <p:nvPr>
            <p:ph sz="quarter" idx="1"/>
          </p:nvPr>
        </p:nvSpPr>
        <p:spPr/>
        <p:txBody>
          <a:bodyPr>
            <a:normAutofit lnSpcReduction="10000"/>
          </a:bodyPr>
          <a:lstStyle/>
          <a:p>
            <a:r>
              <a:rPr lang="en-US"/>
              <a:t>Rendre les données globales (planétaires)</a:t>
            </a:r>
          </a:p>
          <a:p>
            <a:pPr lvl="1">
              <a:buNone/>
            </a:pPr>
            <a:r>
              <a:rPr lang="en-US"/>
              <a:t>	</a:t>
            </a:r>
            <a:r>
              <a:rPr lang="en-US" sz="2000" i="1"/>
              <a:t>making data global</a:t>
            </a:r>
            <a:endParaRPr lang="en-US" i="1"/>
          </a:p>
          <a:p>
            <a:r>
              <a:rPr lang="en-US"/>
              <a:t>Fabriquer une seule base de données à partir de sources de données hétérogènes</a:t>
            </a:r>
          </a:p>
          <a:p>
            <a:pPr lvl="1">
              <a:buNone/>
            </a:pPr>
            <a:r>
              <a:rPr lang="en-US" sz="2000" i="1"/>
              <a:t>	creating a single global dataset from heterogeneous data sources</a:t>
            </a:r>
            <a:endParaRPr lang="en-US"/>
          </a:p>
          <a:p>
            <a:pPr lvl="1"/>
            <a:r>
              <a:rPr lang="en-US"/>
              <a:t>Services météos nationaux</a:t>
            </a:r>
          </a:p>
          <a:p>
            <a:pPr lvl="2">
              <a:buNone/>
            </a:pPr>
            <a:r>
              <a:rPr lang="en-US"/>
              <a:t>	</a:t>
            </a:r>
            <a:r>
              <a:rPr lang="en-US" i="1"/>
              <a:t>national meteorological services</a:t>
            </a:r>
          </a:p>
          <a:p>
            <a:pPr lvl="1"/>
            <a:r>
              <a:rPr lang="en-US"/>
              <a:t>Instruments différents</a:t>
            </a:r>
          </a:p>
          <a:p>
            <a:pPr lvl="1">
              <a:buNone/>
            </a:pPr>
            <a:r>
              <a:rPr lang="en-US"/>
              <a:t>		</a:t>
            </a:r>
            <a:r>
              <a:rPr lang="en-US" sz="2000" i="1"/>
              <a:t>different instruments</a:t>
            </a:r>
            <a:endParaRPr lang="en-US" i="1"/>
          </a:p>
          <a:p>
            <a:pPr lvl="1"/>
            <a:r>
              <a:rPr lang="en-US"/>
              <a:t>Méthodes de mesurer différentes</a:t>
            </a:r>
          </a:p>
          <a:p>
            <a:pPr lvl="2">
              <a:buNone/>
            </a:pPr>
            <a:r>
              <a:rPr lang="en-US"/>
              <a:t>	</a:t>
            </a:r>
            <a:r>
              <a:rPr lang="en-US" i="1"/>
              <a:t>different methods of measuring the same quantity</a:t>
            </a:r>
          </a:p>
          <a:p>
            <a:pPr lvl="1">
              <a:buNone/>
            </a:pPr>
            <a:r>
              <a:rPr lang="en-US"/>
              <a:t>	</a:t>
            </a:r>
            <a:r>
              <a:rPr lang="en-US" sz="2000" i="1"/>
              <a:t>	</a:t>
            </a:r>
          </a:p>
          <a:p>
            <a:pPr lvl="1">
              <a:buNone/>
            </a:pPr>
            <a:endParaRPr lang="en-US" sz="2000" i="1"/>
          </a:p>
          <a:p>
            <a:pPr lvl="1"/>
            <a:endParaRPr lang="en-US"/>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30</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nvGraphicFramePr>
        <p:xfrm>
          <a:off x="910805" y="1453904"/>
          <a:ext cx="7458397" cy="4031566"/>
        </p:xfrm>
        <a:graphic>
          <a:graphicData uri="http://schemas.openxmlformats.org/presentationml/2006/ole">
            <p:oleObj spid="_x0000_s190466" name="Document" r:id="rId4" imgW="5638800" imgH="3048000" progId="Word.Document.12">
              <p:link updateAutomatic="1"/>
            </p:oleObj>
          </a:graphicData>
        </a:graphic>
      </p:graphicFrame>
      <p:sp>
        <p:nvSpPr>
          <p:cNvPr id="3" name="TextBox 2"/>
          <p:cNvSpPr txBox="1"/>
          <p:nvPr/>
        </p:nvSpPr>
        <p:spPr>
          <a:xfrm>
            <a:off x="4815938" y="5781355"/>
            <a:ext cx="3553264" cy="369332"/>
          </a:xfrm>
          <a:prstGeom prst="rect">
            <a:avLst/>
          </a:prstGeom>
          <a:noFill/>
        </p:spPr>
        <p:txBody>
          <a:bodyPr wrap="none" rtlCol="0">
            <a:spAutoFit/>
          </a:bodyPr>
          <a:lstStyle/>
          <a:p>
            <a:r>
              <a:rPr lang="en-US"/>
              <a:t>Source: Palutikof and Goddess, 1986</a:t>
            </a:r>
          </a:p>
        </p:txBody>
      </p:sp>
      <p:sp>
        <p:nvSpPr>
          <p:cNvPr id="4" name="Title 3"/>
          <p:cNvSpPr>
            <a:spLocks noGrp="1"/>
          </p:cNvSpPr>
          <p:nvPr>
            <p:ph type="title"/>
          </p:nvPr>
        </p:nvSpPr>
        <p:spPr/>
        <p:txBody>
          <a:bodyPr>
            <a:normAutofit fontScale="90000"/>
          </a:bodyPr>
          <a:lstStyle/>
          <a:p>
            <a:r>
              <a:rPr lang="en-US"/>
              <a:t>Méthodes de calculation de la température moyenne journalière </a:t>
            </a:r>
          </a:p>
        </p:txBody>
      </p:sp>
      <p:sp>
        <p:nvSpPr>
          <p:cNvPr id="5" name="Date Placeholder 4"/>
          <p:cNvSpPr>
            <a:spLocks noGrp="1"/>
          </p:cNvSpPr>
          <p:nvPr>
            <p:ph type="dt" sz="half" idx="10"/>
          </p:nvPr>
        </p:nvSpPr>
        <p:spPr/>
        <p:txBody>
          <a:bodyPr/>
          <a:lstStyle/>
          <a:p>
            <a:r>
              <a:rPr lang="en-US"/>
              <a:t>28 October 2010</a:t>
            </a:r>
          </a:p>
        </p:txBody>
      </p:sp>
      <p:sp>
        <p:nvSpPr>
          <p:cNvPr id="6" name="Slide Number Placeholder 5"/>
          <p:cNvSpPr>
            <a:spLocks noGrp="1"/>
          </p:cNvSpPr>
          <p:nvPr>
            <p:ph type="sldNum" sz="quarter" idx="12"/>
          </p:nvPr>
        </p:nvSpPr>
        <p:spPr/>
        <p:txBody>
          <a:bodyPr/>
          <a:lstStyle/>
          <a:p>
            <a:fld id="{26AFB265-C880-7E41-B72A-D160DC062154}" type="slidenum">
              <a:rPr lang="en-US"/>
              <a:pPr/>
              <a:t>31</a:t>
            </a:fld>
            <a:endParaRPr lang="en-US"/>
          </a:p>
        </p:txBody>
      </p:sp>
      <p:sp>
        <p:nvSpPr>
          <p:cNvPr id="7" name="Footer Placeholder 6"/>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4800600" y="838200"/>
            <a:ext cx="4038600" cy="3886200"/>
          </a:xfrm>
        </p:spPr>
        <p:txBody>
          <a:bodyPr/>
          <a:lstStyle/>
          <a:p>
            <a:r>
              <a:rPr lang="en-US"/>
              <a:t>Changements de jauges de précipitation </a:t>
            </a:r>
            <a:br>
              <a:rPr lang="en-US"/>
            </a:br>
            <a:r>
              <a:rPr lang="en-US" sz="2000"/>
              <a:t>(Karl et al. 1993)</a:t>
            </a:r>
            <a:r>
              <a:rPr lang="en-US" sz="2700"/>
              <a:t/>
            </a:r>
            <a:br>
              <a:rPr lang="en-US" sz="2700"/>
            </a:br>
            <a:r>
              <a:rPr lang="en-US" sz="2700"/>
              <a:t/>
            </a:r>
            <a:br>
              <a:rPr lang="en-US" sz="2700"/>
            </a:br>
            <a:r>
              <a:rPr lang="en-US" sz="2000" i="1"/>
              <a:t>changes in precipitation gauges</a:t>
            </a:r>
            <a:endParaRPr lang="en-US" i="1"/>
          </a:p>
        </p:txBody>
      </p:sp>
      <p:pic>
        <p:nvPicPr>
          <p:cNvPr id="340997" name="Picture 5" descr="Picture 1"/>
          <p:cNvPicPr>
            <a:picLocks noGrp="1" noChangeAspect="1" noChangeArrowheads="1"/>
          </p:cNvPicPr>
          <p:nvPr>
            <p:ph idx="1"/>
          </p:nvPr>
        </p:nvPicPr>
        <p:blipFill>
          <a:blip r:embed="rId3"/>
          <a:srcRect/>
          <a:stretch>
            <a:fillRect/>
          </a:stretch>
        </p:blipFill>
        <p:spPr>
          <a:xfrm>
            <a:off x="292100" y="0"/>
            <a:ext cx="4346575" cy="6858000"/>
          </a:xfrm>
        </p:spPr>
      </p:pic>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32</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L’inversion de l’infrastructure des données</a:t>
            </a:r>
            <a:br>
              <a:rPr lang="en-US"/>
            </a:br>
            <a:r>
              <a:rPr lang="en-US" sz="2400" i="1"/>
              <a:t>inverting the climate data infrastructure</a:t>
            </a:r>
            <a:endParaRPr lang="en-US" i="1"/>
          </a:p>
        </p:txBody>
      </p:sp>
      <p:sp>
        <p:nvSpPr>
          <p:cNvPr id="3" name="Content Placeholder 2"/>
          <p:cNvSpPr>
            <a:spLocks noGrp="1"/>
          </p:cNvSpPr>
          <p:nvPr>
            <p:ph sz="quarter" idx="1"/>
          </p:nvPr>
        </p:nvSpPr>
        <p:spPr/>
        <p:txBody>
          <a:bodyPr>
            <a:normAutofit fontScale="92500" lnSpcReduction="20000"/>
          </a:bodyPr>
          <a:lstStyle/>
          <a:p>
            <a:r>
              <a:rPr lang="en-US"/>
              <a:t>La science du climat fonctionne (en partie) à base d’une inversion perpetuelle de sa propre infrastructure des données</a:t>
            </a:r>
          </a:p>
          <a:p>
            <a:pPr lvl="2">
              <a:buNone/>
            </a:pPr>
            <a:r>
              <a:rPr lang="en-US" sz="1946" i="1"/>
              <a:t>climate science functions (in part) by a perpetual inversion of its own data infrastructure</a:t>
            </a:r>
            <a:endParaRPr lang="en-US" sz="2595" i="1"/>
          </a:p>
          <a:p>
            <a:pPr lvl="1"/>
            <a:r>
              <a:rPr lang="en-US"/>
              <a:t>Le climat, c’est l’histoire</a:t>
            </a:r>
          </a:p>
          <a:p>
            <a:pPr lvl="1">
              <a:buNone/>
            </a:pPr>
            <a:r>
              <a:rPr lang="en-US"/>
              <a:t>		</a:t>
            </a:r>
            <a:r>
              <a:rPr lang="en-US" sz="2162" i="1"/>
              <a:t>climate is history</a:t>
            </a:r>
            <a:endParaRPr lang="en-US" i="1"/>
          </a:p>
          <a:p>
            <a:pPr lvl="1"/>
            <a:r>
              <a:rPr lang="en-US"/>
              <a:t>Les scientifiques du climat sont des historiens</a:t>
            </a:r>
          </a:p>
          <a:p>
            <a:pPr lvl="1">
              <a:buNone/>
            </a:pPr>
            <a:r>
              <a:rPr lang="en-US"/>
              <a:t>		</a:t>
            </a:r>
            <a:r>
              <a:rPr lang="en-US" i="1"/>
              <a:t>climate scientists are historians</a:t>
            </a:r>
          </a:p>
          <a:p>
            <a:r>
              <a:rPr lang="en-US"/>
              <a:t>La friction des métadonnées</a:t>
            </a:r>
          </a:p>
          <a:p>
            <a:pPr lvl="2">
              <a:buNone/>
            </a:pPr>
            <a:r>
              <a:rPr lang="en-US"/>
              <a:t>	</a:t>
            </a:r>
            <a:r>
              <a:rPr lang="en-US" i="1"/>
              <a:t>metadata friction</a:t>
            </a:r>
          </a:p>
          <a:p>
            <a:r>
              <a:rPr lang="en-US"/>
              <a:t>Les modèles pour l’analyse de données</a:t>
            </a:r>
          </a:p>
          <a:p>
            <a:pPr lvl="1">
              <a:buNone/>
            </a:pPr>
            <a:r>
              <a:rPr lang="en-US"/>
              <a:t>		</a:t>
            </a:r>
            <a:r>
              <a:rPr lang="en-US" sz="2118" i="1"/>
              <a:t>data models</a:t>
            </a:r>
            <a:endParaRPr lang="en-US" i="1"/>
          </a:p>
          <a:p>
            <a:pPr lvl="1"/>
            <a:r>
              <a:rPr lang="en-US"/>
              <a:t>Si on veut rendre global les données, les indications brutes des capteurs ne sont pas des données</a:t>
            </a:r>
          </a:p>
          <a:p>
            <a:pPr lvl="2">
              <a:buNone/>
            </a:pPr>
            <a:r>
              <a:rPr lang="en-US"/>
              <a:t>	</a:t>
            </a:r>
            <a:r>
              <a:rPr lang="en-US" i="1"/>
              <a:t>for making data global, raw sensor readings are not data</a:t>
            </a:r>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33</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549730" y="1219200"/>
            <a:ext cx="8229600" cy="4937125"/>
          </a:xfrm>
        </p:spPr>
        <p:txBody>
          <a:bodyPr/>
          <a:lstStyle/>
          <a:p>
            <a:endParaRPr lang="en-US"/>
          </a:p>
          <a:p>
            <a:pPr>
              <a:buNone/>
            </a:pPr>
            <a:r>
              <a:rPr lang="en-US" sz="4000" i="1">
                <a:solidFill>
                  <a:schemeClr val="bg2">
                    <a:lumMod val="25000"/>
                  </a:schemeClr>
                </a:solidFill>
              </a:rPr>
              <a:t>Toute connaissance du climat global — dans le passé, le présent, et le futur — est acquis par le moyen de modèles</a:t>
            </a:r>
          </a:p>
          <a:p>
            <a:pPr>
              <a:buNone/>
            </a:pPr>
            <a:r>
              <a:rPr lang="en-US" i="1"/>
              <a:t>	</a:t>
            </a:r>
          </a:p>
          <a:p>
            <a:pPr>
              <a:buNone/>
            </a:pPr>
            <a:r>
              <a:rPr lang="en-US" sz="2000" i="1"/>
              <a:t>	</a:t>
            </a:r>
            <a:r>
              <a:rPr lang="en-US" sz="2000"/>
              <a:t>all our climate knowledge — past, present, and future — passes through models (simulations, reanalysis, data analysis model)</a:t>
            </a:r>
            <a:endParaRPr lang="en-US"/>
          </a:p>
          <a:p>
            <a:endParaRPr lang="en-US"/>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34</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t>les “audits” des données climatiques</a:t>
            </a:r>
          </a:p>
        </p:txBody>
      </p:sp>
      <p:sp>
        <p:nvSpPr>
          <p:cNvPr id="4" name="Text Placeholder 3"/>
          <p:cNvSpPr>
            <a:spLocks noGrp="1"/>
          </p:cNvSpPr>
          <p:nvPr>
            <p:ph type="body" idx="1"/>
          </p:nvPr>
        </p:nvSpPr>
        <p:spPr/>
        <p:txBody>
          <a:bodyPr/>
          <a:lstStyle/>
          <a:p>
            <a:endParaRPr lang="en-US"/>
          </a:p>
        </p:txBody>
      </p:sp>
      <p:sp>
        <p:nvSpPr>
          <p:cNvPr id="5" name="Date Placeholder 4"/>
          <p:cNvSpPr>
            <a:spLocks noGrp="1"/>
          </p:cNvSpPr>
          <p:nvPr>
            <p:ph type="dt" sz="half" idx="10"/>
          </p:nvPr>
        </p:nvSpPr>
        <p:spPr/>
        <p:txBody>
          <a:bodyPr/>
          <a:lstStyle/>
          <a:p>
            <a:r>
              <a:rPr lang="en-US"/>
              <a:t>28 October 2010</a:t>
            </a:r>
          </a:p>
        </p:txBody>
      </p:sp>
      <p:sp>
        <p:nvSpPr>
          <p:cNvPr id="6" name="Slide Number Placeholder 5"/>
          <p:cNvSpPr>
            <a:spLocks noGrp="1"/>
          </p:cNvSpPr>
          <p:nvPr>
            <p:ph type="sldNum" sz="quarter" idx="12"/>
          </p:nvPr>
        </p:nvSpPr>
        <p:spPr/>
        <p:txBody>
          <a:bodyPr/>
          <a:lstStyle/>
          <a:p>
            <a:fld id="{26AFB265-C880-7E41-B72A-D160DC062154}" type="slidenum">
              <a:rPr lang="en-US"/>
              <a:pPr/>
              <a:t>35</a:t>
            </a:fld>
            <a:endParaRPr lang="en-US"/>
          </a:p>
        </p:txBody>
      </p:sp>
      <p:sp>
        <p:nvSpPr>
          <p:cNvPr id="7" name="Footer Placeholder 6"/>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78850" name="Picture 2" descr="Image:Hockey stick chart ipcc large.jpg">
            <a:hlinkClick r:id="rId3"/>
          </p:cNvPr>
          <p:cNvPicPr>
            <a:picLocks noChangeAspect="1" noChangeArrowheads="1"/>
          </p:cNvPicPr>
          <p:nvPr/>
        </p:nvPicPr>
        <p:blipFill>
          <a:blip r:embed="rId4"/>
          <a:srcRect/>
          <a:stretch>
            <a:fillRect/>
          </a:stretch>
        </p:blipFill>
        <p:spPr bwMode="auto">
          <a:xfrm>
            <a:off x="762000" y="762000"/>
            <a:ext cx="7620000" cy="5372100"/>
          </a:xfrm>
          <a:prstGeom prst="rect">
            <a:avLst/>
          </a:prstGeom>
          <a:noFill/>
        </p:spPr>
      </p:pic>
      <p:sp>
        <p:nvSpPr>
          <p:cNvPr id="78851" name="Text Box 3"/>
          <p:cNvSpPr txBox="1">
            <a:spLocks noChangeArrowheads="1"/>
          </p:cNvSpPr>
          <p:nvPr/>
        </p:nvSpPr>
        <p:spPr bwMode="auto">
          <a:xfrm>
            <a:off x="4746625" y="6469063"/>
            <a:ext cx="184150" cy="366712"/>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p>
        </p:txBody>
      </p:sp>
      <p:sp>
        <p:nvSpPr>
          <p:cNvPr id="78852" name="Text Box 4"/>
          <p:cNvSpPr txBox="1">
            <a:spLocks noChangeArrowheads="1"/>
          </p:cNvSpPr>
          <p:nvPr/>
        </p:nvSpPr>
        <p:spPr bwMode="auto">
          <a:xfrm>
            <a:off x="1752600" y="6248400"/>
            <a:ext cx="6629400" cy="396875"/>
          </a:xfrm>
          <a:prstGeom prst="rect">
            <a:avLst/>
          </a:prstGeom>
          <a:noFill/>
          <a:ln w="9525">
            <a:noFill/>
            <a:miter lim="800000"/>
            <a:headEnd/>
            <a:tailEnd/>
          </a:ln>
          <a:effectLst/>
        </p:spPr>
        <p:txBody>
          <a:bodyPr>
            <a:prstTxWarp prst="textNoShape">
              <a:avLst/>
            </a:prstTxWarp>
            <a:spAutoFit/>
          </a:bodyPr>
          <a:lstStyle/>
          <a:p>
            <a:r>
              <a:rPr lang="en-US" sz="2000"/>
              <a:t>Mann, Bradley &amp; Hughes, </a:t>
            </a:r>
            <a:r>
              <a:rPr lang="en-US" sz="2000" i="1"/>
              <a:t>Geophys. Res. Lett</a:t>
            </a:r>
            <a:r>
              <a:rPr lang="en-US" sz="2000"/>
              <a:t> 26, (1999)</a:t>
            </a:r>
          </a:p>
        </p:txBody>
      </p:sp>
      <p:sp>
        <p:nvSpPr>
          <p:cNvPr id="78853" name="Text Box 5"/>
          <p:cNvSpPr txBox="1">
            <a:spLocks noChangeArrowheads="1"/>
          </p:cNvSpPr>
          <p:nvPr/>
        </p:nvSpPr>
        <p:spPr bwMode="auto">
          <a:xfrm>
            <a:off x="2971800" y="228600"/>
            <a:ext cx="3545362" cy="584776"/>
          </a:xfrm>
          <a:prstGeom prst="rect">
            <a:avLst/>
          </a:prstGeom>
          <a:noFill/>
          <a:ln w="9525">
            <a:noFill/>
            <a:miter lim="800000"/>
            <a:headEnd/>
            <a:tailEnd/>
          </a:ln>
          <a:effectLst/>
        </p:spPr>
        <p:txBody>
          <a:bodyPr wrap="none">
            <a:prstTxWarp prst="textNoShape">
              <a:avLst/>
            </a:prstTxWarp>
            <a:spAutoFit/>
          </a:bodyPr>
          <a:lstStyle/>
          <a:p>
            <a:r>
              <a:rPr lang="en-US" sz="3200"/>
              <a:t>La crosse de hockey</a:t>
            </a:r>
          </a:p>
        </p:txBody>
      </p:sp>
      <p:sp>
        <p:nvSpPr>
          <p:cNvPr id="6" name="Date Placeholder 5"/>
          <p:cNvSpPr>
            <a:spLocks noGrp="1"/>
          </p:cNvSpPr>
          <p:nvPr>
            <p:ph type="dt" sz="half" idx="10"/>
          </p:nvPr>
        </p:nvSpPr>
        <p:spPr/>
        <p:txBody>
          <a:bodyPr/>
          <a:lstStyle/>
          <a:p>
            <a:r>
              <a:rPr lang="en-US"/>
              <a:t>28 October 2010</a:t>
            </a:r>
          </a:p>
        </p:txBody>
      </p:sp>
      <p:sp>
        <p:nvSpPr>
          <p:cNvPr id="7" name="Slide Number Placeholder 6"/>
          <p:cNvSpPr>
            <a:spLocks noGrp="1"/>
          </p:cNvSpPr>
          <p:nvPr>
            <p:ph type="sldNum" sz="quarter" idx="12"/>
          </p:nvPr>
        </p:nvSpPr>
        <p:spPr/>
        <p:txBody>
          <a:bodyPr/>
          <a:lstStyle/>
          <a:p>
            <a:fld id="{26AFB265-C880-7E41-B72A-D160DC062154}" type="slidenum">
              <a:rPr lang="en-US"/>
              <a:pPr/>
              <a:t>36</a:t>
            </a:fld>
            <a:endParaRPr lang="en-US"/>
          </a:p>
        </p:txBody>
      </p:sp>
      <p:sp>
        <p:nvSpPr>
          <p:cNvPr id="8" name="Footer Placeholder 7"/>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0-04-20 at 3.28.16 PM.png"/>
          <p:cNvPicPr>
            <a:picLocks noChangeAspect="1"/>
          </p:cNvPicPr>
          <p:nvPr/>
        </p:nvPicPr>
        <p:blipFill>
          <a:blip r:embed="rId3"/>
          <a:stretch>
            <a:fillRect/>
          </a:stretch>
        </p:blipFill>
        <p:spPr>
          <a:xfrm>
            <a:off x="0" y="280674"/>
            <a:ext cx="9144000" cy="6296652"/>
          </a:xfrm>
          <a:prstGeom prst="rect">
            <a:avLst/>
          </a:prstGeom>
        </p:spPr>
      </p:pic>
      <p:sp>
        <p:nvSpPr>
          <p:cNvPr id="3" name="Date Placeholder 2"/>
          <p:cNvSpPr>
            <a:spLocks noGrp="1"/>
          </p:cNvSpPr>
          <p:nvPr>
            <p:ph type="dt" sz="half" idx="10"/>
          </p:nvPr>
        </p:nvSpPr>
        <p:spPr/>
        <p:txBody>
          <a:bodyPr/>
          <a:lstStyle/>
          <a:p>
            <a:r>
              <a:rPr lang="en-US"/>
              <a:t>28 October 2010</a:t>
            </a:r>
          </a:p>
        </p:txBody>
      </p:sp>
      <p:sp>
        <p:nvSpPr>
          <p:cNvPr id="4" name="Slide Number Placeholder 3"/>
          <p:cNvSpPr>
            <a:spLocks noGrp="1"/>
          </p:cNvSpPr>
          <p:nvPr>
            <p:ph type="sldNum" sz="quarter" idx="12"/>
          </p:nvPr>
        </p:nvSpPr>
        <p:spPr/>
        <p:txBody>
          <a:bodyPr/>
          <a:lstStyle/>
          <a:p>
            <a:fld id="{26AFB265-C880-7E41-B72A-D160DC062154}" type="slidenum">
              <a:rPr lang="en-US"/>
              <a:pPr/>
              <a:t>37</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Climate Audit</a:t>
            </a:r>
          </a:p>
        </p:txBody>
      </p:sp>
      <p:sp>
        <p:nvSpPr>
          <p:cNvPr id="3" name="Content Placeholder 2"/>
          <p:cNvSpPr>
            <a:spLocks noGrp="1"/>
          </p:cNvSpPr>
          <p:nvPr>
            <p:ph sz="quarter" idx="1"/>
          </p:nvPr>
        </p:nvSpPr>
        <p:spPr>
          <a:xfrm>
            <a:off x="457200" y="1219200"/>
            <a:ext cx="6935437" cy="4937760"/>
          </a:xfrm>
        </p:spPr>
        <p:txBody>
          <a:bodyPr>
            <a:normAutofit fontScale="92500" lnSpcReduction="10000"/>
          </a:bodyPr>
          <a:lstStyle/>
          <a:p>
            <a:r>
              <a:rPr lang="en-US"/>
              <a:t>Vers 2000: Stephen McIntyre demande ses données de Michael Mann</a:t>
            </a:r>
          </a:p>
          <a:p>
            <a:pPr lvl="1">
              <a:buNone/>
            </a:pPr>
            <a:r>
              <a:rPr lang="en-US"/>
              <a:t>		</a:t>
            </a:r>
            <a:r>
              <a:rPr lang="en-US" sz="2000" i="1"/>
              <a:t>2000: McIntyre requests data from Mann</a:t>
            </a:r>
            <a:endParaRPr lang="en-US" i="1"/>
          </a:p>
          <a:p>
            <a:r>
              <a:rPr lang="en-US"/>
              <a:t>Mann lui en donne — mais pas toutes</a:t>
            </a:r>
          </a:p>
          <a:p>
            <a:pPr lvl="1">
              <a:buNone/>
            </a:pPr>
            <a:r>
              <a:rPr lang="en-US"/>
              <a:t>		</a:t>
            </a:r>
            <a:r>
              <a:rPr lang="en-US" sz="2000" i="1"/>
              <a:t>Mann gave him some, but not all</a:t>
            </a:r>
            <a:endParaRPr lang="en-US" i="1"/>
          </a:p>
          <a:p>
            <a:r>
              <a:rPr lang="en-US"/>
              <a:t>McIntyre persiste, lance son blog</a:t>
            </a:r>
          </a:p>
          <a:p>
            <a:pPr lvl="1"/>
            <a:r>
              <a:rPr lang="en-US"/>
              <a:t>Demande aussi le code source de ses logiciels d’analyse </a:t>
            </a:r>
          </a:p>
          <a:p>
            <a:pPr lvl="2">
              <a:buNone/>
            </a:pPr>
            <a:r>
              <a:rPr lang="en-US"/>
              <a:t>	</a:t>
            </a:r>
            <a:r>
              <a:rPr lang="en-US" sz="1946" i="1"/>
              <a:t>McIntyre demands all data and Mann’s analysis software as well</a:t>
            </a:r>
            <a:endParaRPr lang="en-US" i="1"/>
          </a:p>
          <a:p>
            <a:r>
              <a:rPr lang="en-US" smtClean="0"/>
              <a:t>US House Subcommittee on Oversight and Investigation</a:t>
            </a:r>
          </a:p>
          <a:p>
            <a:r>
              <a:rPr lang="en-US" smtClean="0"/>
              <a:t>D’autres agences engagés dans la controverse: NSF, NRC, AAAS, NAS…</a:t>
            </a:r>
          </a:p>
          <a:p>
            <a:pPr lvl="1">
              <a:buNone/>
            </a:pPr>
            <a:r>
              <a:rPr lang="en-US" smtClean="0"/>
              <a:t>		</a:t>
            </a:r>
            <a:r>
              <a:rPr lang="en-US" sz="2162" i="1" smtClean="0"/>
              <a:t>other agencies drawn into the controversy</a:t>
            </a:r>
            <a:endParaRPr lang="en-US" i="1"/>
          </a:p>
        </p:txBody>
      </p:sp>
      <p:pic>
        <p:nvPicPr>
          <p:cNvPr id="4" name="Picture 3"/>
          <p:cNvPicPr>
            <a:picLocks noChangeAspect="1"/>
          </p:cNvPicPr>
          <p:nvPr/>
        </p:nvPicPr>
        <p:blipFill>
          <a:blip r:embed="rId3"/>
          <a:srcRect l="8981" r="48426" b="5451"/>
          <a:stretch>
            <a:fillRect/>
          </a:stretch>
        </p:blipFill>
        <p:spPr>
          <a:xfrm>
            <a:off x="7568160" y="152400"/>
            <a:ext cx="1575840" cy="2098841"/>
          </a:xfrm>
          <a:prstGeom prst="rect">
            <a:avLst/>
          </a:prstGeom>
        </p:spPr>
      </p:pic>
      <p:pic>
        <p:nvPicPr>
          <p:cNvPr id="5" name="Picture 4"/>
          <p:cNvPicPr>
            <a:picLocks noChangeAspect="1"/>
          </p:cNvPicPr>
          <p:nvPr/>
        </p:nvPicPr>
        <p:blipFill>
          <a:blip r:embed="rId4"/>
          <a:stretch>
            <a:fillRect/>
          </a:stretch>
        </p:blipFill>
        <p:spPr>
          <a:xfrm>
            <a:off x="7392637" y="4629029"/>
            <a:ext cx="1751363" cy="2187749"/>
          </a:xfrm>
          <a:prstGeom prst="rect">
            <a:avLst/>
          </a:prstGeom>
        </p:spPr>
      </p:pic>
      <p:sp>
        <p:nvSpPr>
          <p:cNvPr id="6" name="Date Placeholder 5"/>
          <p:cNvSpPr>
            <a:spLocks noGrp="1"/>
          </p:cNvSpPr>
          <p:nvPr>
            <p:ph type="dt" sz="half" idx="10"/>
          </p:nvPr>
        </p:nvSpPr>
        <p:spPr/>
        <p:txBody>
          <a:bodyPr/>
          <a:lstStyle/>
          <a:p>
            <a:r>
              <a:rPr lang="en-US"/>
              <a:t>28 October 2010</a:t>
            </a:r>
          </a:p>
        </p:txBody>
      </p:sp>
      <p:sp>
        <p:nvSpPr>
          <p:cNvPr id="7" name="Slide Number Placeholder 6"/>
          <p:cNvSpPr>
            <a:spLocks noGrp="1"/>
          </p:cNvSpPr>
          <p:nvPr>
            <p:ph type="sldNum" sz="quarter" idx="12"/>
          </p:nvPr>
        </p:nvSpPr>
        <p:spPr/>
        <p:txBody>
          <a:bodyPr/>
          <a:lstStyle/>
          <a:p>
            <a:fld id="{26AFB265-C880-7E41-B72A-D160DC062154}" type="slidenum">
              <a:rPr lang="en-US"/>
              <a:pPr/>
              <a:t>38</a:t>
            </a:fld>
            <a:endParaRPr lang="en-US"/>
          </a:p>
        </p:txBody>
      </p:sp>
      <p:sp>
        <p:nvSpPr>
          <p:cNvPr id="8" name="Footer Placeholder 7"/>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nvGraphicFramePr>
        <p:xfrm>
          <a:off x="749377" y="1228711"/>
          <a:ext cx="7334697" cy="5468867"/>
        </p:xfrm>
        <a:graphic>
          <a:graphicData uri="http://schemas.openxmlformats.org/presentationml/2006/ole">
            <p:oleObj spid="_x0000_s68610" name="Presentation" r:id="rId3" imgW="4572000" imgH="3429000" progId="PowerPoint.Show.8">
              <p:embed/>
            </p:oleObj>
          </a:graphicData>
        </a:graphic>
      </p:graphicFrame>
      <p:sp>
        <p:nvSpPr>
          <p:cNvPr id="3" name="TextBox 2"/>
          <p:cNvSpPr txBox="1"/>
          <p:nvPr/>
        </p:nvSpPr>
        <p:spPr>
          <a:xfrm>
            <a:off x="1922819" y="593647"/>
            <a:ext cx="5392372" cy="461665"/>
          </a:xfrm>
          <a:prstGeom prst="rect">
            <a:avLst/>
          </a:prstGeom>
          <a:noFill/>
        </p:spPr>
        <p:txBody>
          <a:bodyPr wrap="none" rtlCol="0">
            <a:spAutoFit/>
          </a:bodyPr>
          <a:lstStyle/>
          <a:p>
            <a:r>
              <a:rPr lang="en-US" sz="2400"/>
              <a:t>Conseil national de recherche scientifique</a:t>
            </a:r>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39</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r>
              <a:rPr lang="en-US"/>
              <a:t>L’unité de sondage par micro-ondes (MSU)</a:t>
            </a:r>
            <a:br>
              <a:rPr lang="en-US"/>
            </a:br>
            <a:r>
              <a:rPr lang="en-US" sz="2222" i="1"/>
              <a:t>the microwave sounding unit</a:t>
            </a:r>
            <a:endParaRPr lang="en-US" i="1"/>
          </a:p>
        </p:txBody>
      </p:sp>
      <p:sp>
        <p:nvSpPr>
          <p:cNvPr id="15363" name="Rectangle 3"/>
          <p:cNvSpPr>
            <a:spLocks noGrp="1" noChangeArrowheads="1"/>
          </p:cNvSpPr>
          <p:nvPr>
            <p:ph type="body" idx="1"/>
          </p:nvPr>
        </p:nvSpPr>
        <p:spPr/>
        <p:txBody>
          <a:bodyPr/>
          <a:lstStyle/>
          <a:p>
            <a:r>
              <a:rPr lang="en-US"/>
              <a:t>Premières interprétes de ces données: l’Université d’Alabama à Huntsville (UAH) </a:t>
            </a:r>
          </a:p>
          <a:p>
            <a:pPr lvl="1">
              <a:buNone/>
            </a:pPr>
            <a:r>
              <a:rPr lang="en-US"/>
              <a:t>	</a:t>
            </a:r>
            <a:r>
              <a:rPr lang="en-US" sz="2000" i="1"/>
              <a:t>UAH: first interpreters of these data</a:t>
            </a:r>
            <a:endParaRPr lang="en-US" i="1"/>
          </a:p>
          <a:p>
            <a:r>
              <a:rPr lang="en-US"/>
              <a:t>1995: selon UAH, les données MSU montre un refroidissement planétaire à -0.06°C par décennie dans la troposphère basse</a:t>
            </a:r>
          </a:p>
          <a:p>
            <a:pPr lvl="1">
              <a:buNone/>
            </a:pPr>
            <a:r>
              <a:rPr lang="en-US"/>
              <a:t>	</a:t>
            </a:r>
            <a:r>
              <a:rPr lang="en-US" sz="2000" i="1"/>
              <a:t>UAH says that MSU data show a slight global cooling of about -0.06°C per decade in the lower troposphere</a:t>
            </a:r>
            <a:endParaRPr lang="en-US" i="1"/>
          </a:p>
          <a:p>
            <a:pPr lvl="1">
              <a:buNone/>
            </a:pPr>
            <a:endParaRPr lang="en-US"/>
          </a:p>
        </p:txBody>
      </p:sp>
      <p:pic>
        <p:nvPicPr>
          <p:cNvPr id="4" name="Picture 3"/>
          <p:cNvPicPr>
            <a:picLocks noChangeAspect="1"/>
          </p:cNvPicPr>
          <p:nvPr/>
        </p:nvPicPr>
        <p:blipFill>
          <a:blip r:embed="rId3"/>
          <a:stretch>
            <a:fillRect/>
          </a:stretch>
        </p:blipFill>
        <p:spPr>
          <a:xfrm>
            <a:off x="777204" y="4610816"/>
            <a:ext cx="1664637" cy="1861366"/>
          </a:xfrm>
          <a:prstGeom prst="rect">
            <a:avLst/>
          </a:prstGeom>
        </p:spPr>
      </p:pic>
      <p:pic>
        <p:nvPicPr>
          <p:cNvPr id="5" name="Picture 4"/>
          <p:cNvPicPr>
            <a:picLocks noChangeAspect="1"/>
          </p:cNvPicPr>
          <p:nvPr/>
        </p:nvPicPr>
        <p:blipFill>
          <a:blip r:embed="rId4"/>
          <a:stretch>
            <a:fillRect/>
          </a:stretch>
        </p:blipFill>
        <p:spPr>
          <a:xfrm>
            <a:off x="6786322" y="4539816"/>
            <a:ext cx="1900478" cy="1932365"/>
          </a:xfrm>
          <a:prstGeom prst="rect">
            <a:avLst/>
          </a:prstGeom>
        </p:spPr>
      </p:pic>
      <p:sp>
        <p:nvSpPr>
          <p:cNvPr id="6" name="TextBox 5"/>
          <p:cNvSpPr txBox="1"/>
          <p:nvPr/>
        </p:nvSpPr>
        <p:spPr>
          <a:xfrm>
            <a:off x="2748650" y="5421943"/>
            <a:ext cx="1364476" cy="369332"/>
          </a:xfrm>
          <a:prstGeom prst="rect">
            <a:avLst/>
          </a:prstGeom>
          <a:noFill/>
        </p:spPr>
        <p:txBody>
          <a:bodyPr wrap="none" rtlCol="0">
            <a:spAutoFit/>
          </a:bodyPr>
          <a:lstStyle/>
          <a:p>
            <a:r>
              <a:rPr lang="en-US"/>
              <a:t>John Christy</a:t>
            </a:r>
          </a:p>
        </p:txBody>
      </p:sp>
      <p:sp>
        <p:nvSpPr>
          <p:cNvPr id="7" name="Date Placeholder 6"/>
          <p:cNvSpPr>
            <a:spLocks noGrp="1"/>
          </p:cNvSpPr>
          <p:nvPr>
            <p:ph type="dt" sz="half" idx="10"/>
          </p:nvPr>
        </p:nvSpPr>
        <p:spPr/>
        <p:txBody>
          <a:bodyPr/>
          <a:lstStyle/>
          <a:p>
            <a:r>
              <a:rPr lang="en-US"/>
              <a:t>28 October 2010</a:t>
            </a:r>
          </a:p>
        </p:txBody>
      </p:sp>
      <p:sp>
        <p:nvSpPr>
          <p:cNvPr id="8" name="Slide Number Placeholder 7"/>
          <p:cNvSpPr>
            <a:spLocks noGrp="1"/>
          </p:cNvSpPr>
          <p:nvPr>
            <p:ph type="sldNum" sz="quarter" idx="12"/>
          </p:nvPr>
        </p:nvSpPr>
        <p:spPr/>
        <p:txBody>
          <a:bodyPr/>
          <a:lstStyle/>
          <a:p>
            <a:fld id="{26AFB265-C880-7E41-B72A-D160DC062154}" type="slidenum">
              <a:rPr lang="en-US"/>
              <a:pPr/>
              <a:t>4</a:t>
            </a:fld>
            <a:endParaRPr lang="en-US"/>
          </a:p>
        </p:txBody>
      </p:sp>
      <p:sp>
        <p:nvSpPr>
          <p:cNvPr id="9" name="Footer Placeholder 8"/>
          <p:cNvSpPr>
            <a:spLocks noGrp="1"/>
          </p:cNvSpPr>
          <p:nvPr>
            <p:ph type="ftr" sz="quarter" idx="11"/>
          </p:nvPr>
        </p:nvSpPr>
        <p:spPr/>
        <p:txBody>
          <a:bodyPr/>
          <a:lstStyle/>
          <a:p>
            <a:r>
              <a:rPr lang="en-US"/>
              <a:t>Paul N. Edwards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nimBg="1"/>
      <p:bldP spid="6" grpId="0"/>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surfacestations.org</a:t>
            </a:r>
          </a:p>
        </p:txBody>
      </p:sp>
      <p:sp>
        <p:nvSpPr>
          <p:cNvPr id="5" name="Text Placeholder 4"/>
          <p:cNvSpPr>
            <a:spLocks noGrp="1"/>
          </p:cNvSpPr>
          <p:nvPr>
            <p:ph type="body" idx="1"/>
          </p:nvPr>
        </p:nvSpPr>
        <p:spPr/>
        <p:txBody>
          <a:bodyPr/>
          <a:lstStyle/>
          <a:p>
            <a:endParaRPr lang="en-US"/>
          </a:p>
        </p:txBody>
      </p:sp>
      <p:sp>
        <p:nvSpPr>
          <p:cNvPr id="6" name="Date Placeholder 5"/>
          <p:cNvSpPr>
            <a:spLocks noGrp="1"/>
          </p:cNvSpPr>
          <p:nvPr>
            <p:ph type="dt" sz="half" idx="10"/>
          </p:nvPr>
        </p:nvSpPr>
        <p:spPr/>
        <p:txBody>
          <a:bodyPr/>
          <a:lstStyle/>
          <a:p>
            <a:r>
              <a:rPr lang="en-US"/>
              <a:t>28 October 2010</a:t>
            </a:r>
          </a:p>
        </p:txBody>
      </p:sp>
      <p:sp>
        <p:nvSpPr>
          <p:cNvPr id="7" name="Slide Number Placeholder 6"/>
          <p:cNvSpPr>
            <a:spLocks noGrp="1"/>
          </p:cNvSpPr>
          <p:nvPr>
            <p:ph type="sldNum" sz="quarter" idx="12"/>
          </p:nvPr>
        </p:nvSpPr>
        <p:spPr/>
        <p:txBody>
          <a:bodyPr/>
          <a:lstStyle/>
          <a:p>
            <a:fld id="{26AFB265-C880-7E41-B72A-D160DC062154}" type="slidenum">
              <a:rPr lang="en-US"/>
              <a:pPr/>
              <a:t>40</a:t>
            </a:fld>
            <a:endParaRPr lang="en-US"/>
          </a:p>
        </p:txBody>
      </p:sp>
      <p:sp>
        <p:nvSpPr>
          <p:cNvPr id="8" name="Footer Placeholder 7"/>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787" y="250673"/>
            <a:ext cx="9077213" cy="6000994"/>
          </a:xfrm>
          <a:prstGeom prst="rect">
            <a:avLst/>
          </a:prstGeom>
        </p:spPr>
      </p:pic>
      <p:sp>
        <p:nvSpPr>
          <p:cNvPr id="3" name="Date Placeholder 2"/>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41</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3276600" cy="4368800"/>
          </a:xfrm>
          <a:prstGeom prst="rect">
            <a:avLst/>
          </a:prstGeom>
        </p:spPr>
      </p:pic>
      <p:grpSp>
        <p:nvGrpSpPr>
          <p:cNvPr id="7" name="Group 6"/>
          <p:cNvGrpSpPr/>
          <p:nvPr/>
        </p:nvGrpSpPr>
        <p:grpSpPr>
          <a:xfrm>
            <a:off x="3697676" y="317518"/>
            <a:ext cx="5074549" cy="1749293"/>
            <a:chOff x="3697676" y="317518"/>
            <a:chExt cx="5074549" cy="1749293"/>
          </a:xfrm>
        </p:grpSpPr>
        <p:sp>
          <p:nvSpPr>
            <p:cNvPr id="4" name="TextBox 3"/>
            <p:cNvSpPr txBox="1"/>
            <p:nvPr/>
          </p:nvSpPr>
          <p:spPr>
            <a:xfrm>
              <a:off x="3697676" y="317518"/>
              <a:ext cx="4507993" cy="646331"/>
            </a:xfrm>
            <a:prstGeom prst="rect">
              <a:avLst/>
            </a:prstGeom>
            <a:noFill/>
          </p:spPr>
          <p:txBody>
            <a:bodyPr wrap="square" rtlCol="0">
              <a:spAutoFit/>
            </a:bodyPr>
            <a:lstStyle/>
            <a:p>
              <a:r>
                <a:rPr lang="en-US"/>
                <a:t>A. Watts, “Is the U.S. Temperature Record Reliable?”, Heartland Institute, 2009</a:t>
              </a:r>
            </a:p>
          </p:txBody>
        </p:sp>
        <p:sp>
          <p:nvSpPr>
            <p:cNvPr id="5" name="TextBox 4"/>
            <p:cNvSpPr txBox="1"/>
            <p:nvPr/>
          </p:nvSpPr>
          <p:spPr>
            <a:xfrm>
              <a:off x="3697676" y="1420480"/>
              <a:ext cx="5074549" cy="646331"/>
            </a:xfrm>
            <a:prstGeom prst="rect">
              <a:avLst/>
            </a:prstGeom>
            <a:noFill/>
          </p:spPr>
          <p:txBody>
            <a:bodyPr wrap="square" rtlCol="0">
              <a:spAutoFit/>
            </a:bodyPr>
            <a:lstStyle/>
            <a:p>
              <a:r>
                <a:rPr lang="en-US"/>
                <a:t>MMTS = Maximum/Minimum Temperature System (thermistor électronique ) </a:t>
              </a:r>
            </a:p>
          </p:txBody>
        </p:sp>
      </p:grpSp>
      <p:sp>
        <p:nvSpPr>
          <p:cNvPr id="6" name="TextBox 5"/>
          <p:cNvSpPr txBox="1"/>
          <p:nvPr/>
        </p:nvSpPr>
        <p:spPr>
          <a:xfrm>
            <a:off x="417725" y="4368800"/>
            <a:ext cx="2422806" cy="2585323"/>
          </a:xfrm>
          <a:prstGeom prst="rect">
            <a:avLst/>
          </a:prstGeom>
          <a:noFill/>
        </p:spPr>
        <p:txBody>
          <a:bodyPr wrap="square" rtlCol="0">
            <a:spAutoFit/>
          </a:bodyPr>
          <a:lstStyle/>
          <a:p>
            <a:r>
              <a:rPr lang="en-US"/>
              <a:t>“Nous étions choqués par ce que nous avons trouvé… C’est probable que 9 sur 10 stations rapportent des températures en hausse parcequ’ils sont mal situées sur leurs sites (p. 3)”</a:t>
            </a:r>
          </a:p>
        </p:txBody>
      </p:sp>
      <p:pic>
        <p:nvPicPr>
          <p:cNvPr id="8" name="Picture 7"/>
          <p:cNvPicPr>
            <a:picLocks noChangeAspect="1"/>
          </p:cNvPicPr>
          <p:nvPr/>
        </p:nvPicPr>
        <p:blipFill>
          <a:blip r:embed="rId4"/>
          <a:stretch>
            <a:fillRect/>
          </a:stretch>
        </p:blipFill>
        <p:spPr>
          <a:xfrm>
            <a:off x="3073573" y="2305180"/>
            <a:ext cx="6070427" cy="4552820"/>
          </a:xfrm>
          <a:prstGeom prst="rect">
            <a:avLst/>
          </a:prstGeom>
        </p:spPr>
      </p:pic>
      <p:sp>
        <p:nvSpPr>
          <p:cNvPr id="9" name="Date Placeholder 8"/>
          <p:cNvSpPr>
            <a:spLocks noGrp="1"/>
          </p:cNvSpPr>
          <p:nvPr>
            <p:ph type="dt" sz="half" idx="10"/>
          </p:nvPr>
        </p:nvSpPr>
        <p:spPr/>
        <p:txBody>
          <a:bodyPr/>
          <a:lstStyle/>
          <a:p>
            <a:r>
              <a:rPr lang="en-US"/>
              <a:t>28 October 2010</a:t>
            </a:r>
          </a:p>
        </p:txBody>
      </p:sp>
      <p:sp>
        <p:nvSpPr>
          <p:cNvPr id="10" name="Slide Number Placeholder 9"/>
          <p:cNvSpPr>
            <a:spLocks noGrp="1"/>
          </p:cNvSpPr>
          <p:nvPr>
            <p:ph type="sldNum" sz="quarter" idx="12"/>
          </p:nvPr>
        </p:nvSpPr>
        <p:spPr/>
        <p:txBody>
          <a:bodyPr/>
          <a:lstStyle/>
          <a:p>
            <a:fld id="{26AFB265-C880-7E41-B72A-D160DC062154}" type="slidenum">
              <a:rPr lang="en-US"/>
              <a:pPr/>
              <a:t>42</a:t>
            </a:fld>
            <a:endParaRPr lang="en-US"/>
          </a:p>
        </p:txBody>
      </p:sp>
      <p:sp>
        <p:nvSpPr>
          <p:cNvPr id="11" name="Footer Placeholder 10"/>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4857" y="391493"/>
            <a:ext cx="5973016" cy="4572000"/>
          </a:xfrm>
          <a:prstGeom prst="rect">
            <a:avLst/>
          </a:prstGeom>
        </p:spPr>
      </p:pic>
      <p:sp>
        <p:nvSpPr>
          <p:cNvPr id="3" name="TextBox 2"/>
          <p:cNvSpPr txBox="1"/>
          <p:nvPr/>
        </p:nvSpPr>
        <p:spPr>
          <a:xfrm>
            <a:off x="923043" y="5227421"/>
            <a:ext cx="7595938" cy="1477328"/>
          </a:xfrm>
          <a:prstGeom prst="rect">
            <a:avLst/>
          </a:prstGeom>
          <a:noFill/>
        </p:spPr>
        <p:txBody>
          <a:bodyPr wrap="square" rtlCol="0">
            <a:spAutoFit/>
          </a:bodyPr>
          <a:lstStyle/>
          <a:p>
            <a:r>
              <a:rPr lang="en-US"/>
              <a:t>“Évaluations de la qualité des stations d’après le protocole de NOAA/NCDC: Climate Reference Network Rating Guide - adopted [sic] from NCDC Climate Reference Network Handbook, 2002, specifications for siting (section 2.2.1)”</a:t>
            </a:r>
            <a:r>
              <a:rPr lang="en-US" b="1"/>
              <a:t/>
            </a:r>
            <a:br>
              <a:rPr lang="en-US" b="1"/>
            </a:br>
            <a:endParaRPr lang="en-US"/>
          </a:p>
          <a:p>
            <a:endParaRPr lang="en-US"/>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43</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Menne et al. (2010)</a:t>
            </a:r>
          </a:p>
        </p:txBody>
      </p:sp>
      <p:sp>
        <p:nvSpPr>
          <p:cNvPr id="3" name="Content Placeholder 2"/>
          <p:cNvSpPr>
            <a:spLocks noGrp="1"/>
          </p:cNvSpPr>
          <p:nvPr>
            <p:ph sz="quarter" idx="1"/>
          </p:nvPr>
        </p:nvSpPr>
        <p:spPr/>
        <p:txBody>
          <a:bodyPr>
            <a:normAutofit fontScale="92500" lnSpcReduction="20000"/>
          </a:bodyPr>
          <a:lstStyle/>
          <a:p>
            <a:r>
              <a:rPr lang="en-US" sz="2800"/>
              <a:t>Confirment les données de surfacestations.org</a:t>
            </a:r>
          </a:p>
          <a:p>
            <a:pPr lvl="1">
              <a:buNone/>
            </a:pPr>
            <a:r>
              <a:rPr lang="en-US" sz="2500" i="1"/>
              <a:t>		</a:t>
            </a:r>
            <a:r>
              <a:rPr lang="en-US" sz="2400" i="1"/>
              <a:t>confirm the metadata acquired by surfacestations.org</a:t>
            </a:r>
            <a:endParaRPr lang="en-US" sz="2500" i="1"/>
          </a:p>
          <a:p>
            <a:r>
              <a:rPr lang="en-US" sz="2800"/>
              <a:t>Comparent les stations bien situées avec celles qui sont mal situées</a:t>
            </a:r>
          </a:p>
          <a:p>
            <a:pPr lvl="1">
              <a:buNone/>
            </a:pPr>
            <a:r>
              <a:rPr lang="en-US" sz="2500"/>
              <a:t>	</a:t>
            </a:r>
            <a:r>
              <a:rPr lang="en-US" sz="2162" i="1"/>
              <a:t>	compares the stations with good exposure to those with poor exposure</a:t>
            </a:r>
            <a:endParaRPr lang="en-US" sz="2500" i="1"/>
          </a:p>
          <a:p>
            <a:r>
              <a:rPr lang="en-US" sz="2800"/>
              <a:t>Comparent les stations dans le USHCN avec celles dans le USCRN (Réseau de recherche climatique des EUA)</a:t>
            </a:r>
          </a:p>
          <a:p>
            <a:pPr>
              <a:buNone/>
            </a:pPr>
            <a:r>
              <a:rPr lang="en-US" sz="2800"/>
              <a:t>		</a:t>
            </a:r>
            <a:r>
              <a:rPr lang="en-US" sz="2162" i="1"/>
              <a:t>compares USHCN stations with USCRN</a:t>
            </a:r>
            <a:endParaRPr lang="en-US" sz="2800" i="1"/>
          </a:p>
          <a:p>
            <a:pPr lvl="1"/>
            <a:r>
              <a:rPr lang="en-US" sz="2500"/>
              <a:t>USCRN: 114 stations (y compris 7 en double)</a:t>
            </a:r>
          </a:p>
          <a:p>
            <a:pPr lvl="1"/>
            <a:r>
              <a:rPr lang="en-US" sz="2500"/>
              <a:t>Instruments très précis,  en 3 exemplaires</a:t>
            </a:r>
          </a:p>
          <a:p>
            <a:pPr lvl="1"/>
            <a:r>
              <a:rPr lang="en-US" sz="2500"/>
              <a:t>Sites et instrumentation des stations sélectionnés selon les normes les plus rigoureux</a:t>
            </a:r>
          </a:p>
          <a:p>
            <a:pPr lvl="1">
              <a:buNone/>
            </a:pPr>
            <a:r>
              <a:rPr lang="en-US" sz="2500"/>
              <a:t>		</a:t>
            </a:r>
            <a:r>
              <a:rPr lang="en-US" sz="2162" i="1"/>
              <a:t>USCRN is extremely precise, carefully built, multiple redundancies</a:t>
            </a:r>
          </a:p>
          <a:p>
            <a:endParaRPr lang="en-US" sz="2500"/>
          </a:p>
          <a:p>
            <a:endParaRPr lang="en-US"/>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44</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3fNIeT-menne-etal2010.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190037" y="1143000"/>
            <a:ext cx="7127660" cy="4881475"/>
          </a:xfrm>
          <a:prstGeom prst="rect">
            <a:avLst/>
          </a:prstGeom>
        </p:spPr>
      </p:pic>
      <p:sp>
        <p:nvSpPr>
          <p:cNvPr id="3" name="Title 2"/>
          <p:cNvSpPr>
            <a:spLocks noGrp="1"/>
          </p:cNvSpPr>
          <p:nvPr>
            <p:ph type="title"/>
          </p:nvPr>
        </p:nvSpPr>
        <p:spPr/>
        <p:txBody>
          <a:bodyPr/>
          <a:lstStyle/>
          <a:p>
            <a:r>
              <a:rPr lang="en-US"/>
              <a:t>US Climate Reference Network (USCRN)</a:t>
            </a:r>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45</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enne-etal2010.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692091" y="246416"/>
            <a:ext cx="6847552" cy="4318431"/>
          </a:xfrm>
          <a:prstGeom prst="rect">
            <a:avLst/>
          </a:prstGeom>
        </p:spPr>
      </p:pic>
      <p:sp>
        <p:nvSpPr>
          <p:cNvPr id="3" name="TextBox 2"/>
          <p:cNvSpPr txBox="1"/>
          <p:nvPr/>
        </p:nvSpPr>
        <p:spPr>
          <a:xfrm>
            <a:off x="950354" y="4726900"/>
            <a:ext cx="6887961" cy="1384995"/>
          </a:xfrm>
          <a:prstGeom prst="rect">
            <a:avLst/>
          </a:prstGeom>
          <a:noFill/>
        </p:spPr>
        <p:txBody>
          <a:bodyPr wrap="square" rtlCol="0">
            <a:spAutoFit/>
          </a:bodyPr>
          <a:lstStyle/>
          <a:p>
            <a:r>
              <a:rPr lang="en-US" sz="1200"/>
              <a:t>USHCN exposure classifications according to </a:t>
            </a:r>
            <a:r>
              <a:rPr lang="en-US" sz="1200" i="1"/>
              <a:t>surfacestations.org (</a:t>
            </a:r>
            <a:r>
              <a:rPr lang="en-US" sz="1200"/>
              <a:t>circles and triangles).  Filled symbols are in agreement with independent assessments by NOAA/National Weather Service Forecast Office personnel.  …Ratings 1 and 2 are treated as “good” exposure sites; ratings 3, 4 and 5 are considered “poor” exposure.</a:t>
            </a:r>
          </a:p>
          <a:p>
            <a:endParaRPr lang="en-US" sz="1200"/>
          </a:p>
          <a:p>
            <a:r>
              <a:rPr lang="en-US" sz="1200"/>
              <a:t>Source:  “V1.05 USHCN Master Station List”.  (Downloaded from </a:t>
            </a:r>
            <a:r>
              <a:rPr lang="en-US" sz="1200" i="1"/>
              <a:t>www.surfacestations.org </a:t>
            </a:r>
            <a:r>
              <a:rPr lang="en-US" sz="1200"/>
              <a:t>in June 2009.  A more complete set of USHCN station classifications as referenced in Watts [2009] was not available for general use at the time of this analysis). </a:t>
            </a:r>
          </a:p>
        </p:txBody>
      </p:sp>
      <p:sp>
        <p:nvSpPr>
          <p:cNvPr id="4" name="TextBox 3"/>
          <p:cNvSpPr txBox="1"/>
          <p:nvPr/>
        </p:nvSpPr>
        <p:spPr>
          <a:xfrm>
            <a:off x="210792" y="1158837"/>
            <a:ext cx="1656274" cy="523220"/>
          </a:xfrm>
          <a:prstGeom prst="rect">
            <a:avLst/>
          </a:prstGeom>
          <a:noFill/>
        </p:spPr>
        <p:txBody>
          <a:bodyPr wrap="square" rtlCol="0">
            <a:spAutoFit/>
          </a:bodyPr>
          <a:lstStyle/>
          <a:p>
            <a:r>
              <a:rPr lang="en-US" sz="1400"/>
              <a:t>Menne et al. (2010), Fig. 1 </a:t>
            </a:r>
          </a:p>
        </p:txBody>
      </p:sp>
      <p:sp>
        <p:nvSpPr>
          <p:cNvPr id="5" name="Date Placeholder 4"/>
          <p:cNvSpPr>
            <a:spLocks noGrp="1"/>
          </p:cNvSpPr>
          <p:nvPr>
            <p:ph type="dt" sz="half" idx="10"/>
          </p:nvPr>
        </p:nvSpPr>
        <p:spPr/>
        <p:txBody>
          <a:bodyPr/>
          <a:lstStyle/>
          <a:p>
            <a:r>
              <a:rPr lang="en-US"/>
              <a:t>28 October 2010</a:t>
            </a:r>
          </a:p>
        </p:txBody>
      </p:sp>
      <p:sp>
        <p:nvSpPr>
          <p:cNvPr id="6" name="Slide Number Placeholder 5"/>
          <p:cNvSpPr>
            <a:spLocks noGrp="1"/>
          </p:cNvSpPr>
          <p:nvPr>
            <p:ph type="sldNum" sz="quarter" idx="12"/>
          </p:nvPr>
        </p:nvSpPr>
        <p:spPr/>
        <p:txBody>
          <a:bodyPr/>
          <a:lstStyle/>
          <a:p>
            <a:fld id="{26AFB265-C880-7E41-B72A-D160DC062154}" type="slidenum">
              <a:rPr lang="en-US"/>
              <a:pPr/>
              <a:t>46</a:t>
            </a:fld>
            <a:endParaRPr lang="en-US"/>
          </a:p>
        </p:txBody>
      </p:sp>
      <p:sp>
        <p:nvSpPr>
          <p:cNvPr id="7" name="Footer Placeholder 6"/>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2" name="Picture 1" descr="3fNIeT-menne-etal2010.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930281" y="335831"/>
            <a:ext cx="7328543" cy="4984065"/>
          </a:xfrm>
          <a:prstGeom prst="rect">
            <a:avLst/>
          </a:prstGeom>
        </p:spPr>
      </p:pic>
      <p:sp>
        <p:nvSpPr>
          <p:cNvPr id="5" name="TextBox 4"/>
          <p:cNvSpPr txBox="1"/>
          <p:nvPr/>
        </p:nvSpPr>
        <p:spPr>
          <a:xfrm>
            <a:off x="930281" y="5051150"/>
            <a:ext cx="7499688" cy="1908215"/>
          </a:xfrm>
          <a:prstGeom prst="rect">
            <a:avLst/>
          </a:prstGeom>
          <a:noFill/>
        </p:spPr>
        <p:txBody>
          <a:bodyPr wrap="square" rtlCol="0">
            <a:spAutoFit/>
          </a:bodyPr>
          <a:lstStyle/>
          <a:p>
            <a:r>
              <a:rPr lang="en-US" sz="1600"/>
              <a:t>“Comparison of the [continental US] average annual (a) maximum and (b) minimum temperatures calculated using USHCN version 2 adjusted temperatures [Menne et al. 2009] and USCRN departures from the 1971-2000 normal. Good and poor site ratings are based on </a:t>
            </a:r>
            <a:r>
              <a:rPr lang="en-US" sz="1600" i="1"/>
              <a:t>surfacestations.org</a:t>
            </a:r>
            <a:r>
              <a:rPr lang="en-US" sz="1600"/>
              <a:t>.” </a:t>
            </a:r>
          </a:p>
          <a:p>
            <a:endParaRPr lang="en-US" sz="1400"/>
          </a:p>
          <a:p>
            <a:r>
              <a:rPr lang="en-US" sz="1400"/>
              <a:t>Source: Menne et al., "On the reliability of the U.S. Surface Temperature Record,” J. Geophys. Research (2010),  Fig. 7</a:t>
            </a:r>
          </a:p>
          <a:p>
            <a:endParaRPr lang="en-US" sz="1200"/>
          </a:p>
        </p:txBody>
      </p:sp>
      <p:sp>
        <p:nvSpPr>
          <p:cNvPr id="4" name="Date Placeholder 3"/>
          <p:cNvSpPr>
            <a:spLocks noGrp="1"/>
          </p:cNvSpPr>
          <p:nvPr>
            <p:ph type="dt" sz="half" idx="10"/>
          </p:nvPr>
        </p:nvSpPr>
        <p:spPr/>
        <p:txBody>
          <a:bodyPr/>
          <a:lstStyle/>
          <a:p>
            <a:r>
              <a:rPr lang="en-US"/>
              <a:t>28 October 2010</a:t>
            </a:r>
          </a:p>
        </p:txBody>
      </p:sp>
      <p:sp>
        <p:nvSpPr>
          <p:cNvPr id="6" name="Slide Number Placeholder 5"/>
          <p:cNvSpPr>
            <a:spLocks noGrp="1"/>
          </p:cNvSpPr>
          <p:nvPr>
            <p:ph type="sldNum" sz="quarter" idx="12"/>
          </p:nvPr>
        </p:nvSpPr>
        <p:spPr/>
        <p:txBody>
          <a:bodyPr/>
          <a:lstStyle/>
          <a:p>
            <a:fld id="{26AFB265-C880-7E41-B72A-D160DC062154}" type="slidenum">
              <a:rPr lang="en-US"/>
              <a:pPr/>
              <a:t>47</a:t>
            </a:fld>
            <a:endParaRPr lang="en-US"/>
          </a:p>
        </p:txBody>
      </p:sp>
      <p:sp>
        <p:nvSpPr>
          <p:cNvPr id="7" name="Footer Placeholder 6"/>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Menne et al. (2010)</a:t>
            </a:r>
          </a:p>
        </p:txBody>
      </p:sp>
      <p:sp>
        <p:nvSpPr>
          <p:cNvPr id="3" name="Content Placeholder 2"/>
          <p:cNvSpPr>
            <a:spLocks noGrp="1"/>
          </p:cNvSpPr>
          <p:nvPr>
            <p:ph sz="quarter" idx="1"/>
          </p:nvPr>
        </p:nvSpPr>
        <p:spPr>
          <a:xfrm>
            <a:off x="457200" y="1219200"/>
            <a:ext cx="8686800" cy="4937760"/>
          </a:xfrm>
        </p:spPr>
        <p:txBody>
          <a:bodyPr>
            <a:normAutofit/>
          </a:bodyPr>
          <a:lstStyle/>
          <a:p>
            <a:r>
              <a:rPr lang="en-US" sz="2800"/>
              <a:t>Conclusion: l’exposition mauvaise de la majorité des stations USHCN est confirmé,</a:t>
            </a:r>
            <a:r>
              <a:rPr lang="en-US" sz="2800" i="1">
                <a:solidFill>
                  <a:srgbClr val="800000"/>
                </a:solidFill>
              </a:rPr>
              <a:t> mais…</a:t>
            </a:r>
          </a:p>
          <a:p>
            <a:pPr lvl="1">
              <a:buNone/>
            </a:pPr>
            <a:r>
              <a:rPr lang="en-US" sz="2200" i="1">
                <a:solidFill>
                  <a:schemeClr val="tx1">
                    <a:lumMod val="50000"/>
                    <a:lumOff val="50000"/>
                  </a:schemeClr>
                </a:solidFill>
              </a:rPr>
              <a:t>	</a:t>
            </a:r>
            <a:r>
              <a:rPr lang="en-US" sz="2000" i="1">
                <a:solidFill>
                  <a:schemeClr val="tx1">
                    <a:lumMod val="50000"/>
                    <a:lumOff val="50000"/>
                  </a:schemeClr>
                </a:solidFill>
              </a:rPr>
              <a:t>	confirms the poor exposure of the majority of stations in the USHCN, but…</a:t>
            </a:r>
            <a:endParaRPr lang="en-US" sz="2200">
              <a:solidFill>
                <a:schemeClr val="tx1">
                  <a:lumMod val="50000"/>
                  <a:lumOff val="50000"/>
                </a:schemeClr>
              </a:solidFill>
            </a:endParaRPr>
          </a:p>
          <a:p>
            <a:pPr lvl="1">
              <a:buNone/>
            </a:pPr>
            <a:r>
              <a:rPr lang="en-US" sz="2500"/>
              <a:t>“The bias in </a:t>
            </a:r>
            <a:r>
              <a:rPr lang="en-US" sz="2500">
                <a:solidFill>
                  <a:srgbClr val="800000"/>
                </a:solidFill>
              </a:rPr>
              <a:t>unadjusted </a:t>
            </a:r>
            <a:r>
              <a:rPr lang="en-US" sz="2500"/>
              <a:t>maximum temperature data from poor exposure sites relative to good exposure sites is, on average, </a:t>
            </a:r>
            <a:r>
              <a:rPr lang="en-US" sz="2500" i="1">
                <a:solidFill>
                  <a:srgbClr val="800000"/>
                </a:solidFill>
              </a:rPr>
              <a:t>negative</a:t>
            </a:r>
            <a:r>
              <a:rPr lang="en-US" sz="2500"/>
              <a:t>...</a:t>
            </a:r>
            <a:endParaRPr lang="en-US" sz="2800" smtClean="0"/>
          </a:p>
          <a:p>
            <a:pPr lvl="1">
              <a:buNone/>
            </a:pPr>
            <a:r>
              <a:rPr lang="en-US" sz="2353" smtClean="0">
                <a:solidFill>
                  <a:srgbClr val="800000"/>
                </a:solidFill>
              </a:rPr>
              <a:t>Adjustments applied to USHCN Version 2 data largely account for the impact of instrument and siting changes, although a small overall residual negative (“cool”) bias appears to remain</a:t>
            </a:r>
            <a:r>
              <a:rPr lang="en-US" sz="2353" smtClean="0"/>
              <a:t>…</a:t>
            </a:r>
          </a:p>
          <a:p>
            <a:pPr lvl="1">
              <a:buNone/>
            </a:pPr>
            <a:r>
              <a:rPr lang="en-US" sz="2353" smtClean="0"/>
              <a:t>We find </a:t>
            </a:r>
            <a:r>
              <a:rPr lang="en-US" sz="2353" smtClean="0">
                <a:solidFill>
                  <a:srgbClr val="800000"/>
                </a:solidFill>
              </a:rPr>
              <a:t>no evidence that …US temperature trends are inflated </a:t>
            </a:r>
            <a:r>
              <a:rPr lang="en-US" sz="2353" smtClean="0"/>
              <a:t>due to poor station siting.”</a:t>
            </a:r>
            <a:endParaRPr lang="en-US" sz="2353"/>
          </a:p>
          <a:p>
            <a:endParaRPr lang="en-US"/>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48</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quelques conclusions</a:t>
            </a:r>
          </a:p>
        </p:txBody>
      </p:sp>
      <p:sp>
        <p:nvSpPr>
          <p:cNvPr id="5" name="Text Placeholder 4"/>
          <p:cNvSpPr>
            <a:spLocks noGrp="1"/>
          </p:cNvSpPr>
          <p:nvPr>
            <p:ph type="body" idx="1"/>
          </p:nvPr>
        </p:nvSpPr>
        <p:spPr/>
        <p:txBody>
          <a:bodyPr/>
          <a:lstStyle/>
          <a:p>
            <a:endParaRPr lang="en-US"/>
          </a:p>
        </p:txBody>
      </p:sp>
      <p:sp>
        <p:nvSpPr>
          <p:cNvPr id="6" name="Date Placeholder 5"/>
          <p:cNvSpPr>
            <a:spLocks noGrp="1"/>
          </p:cNvSpPr>
          <p:nvPr>
            <p:ph type="dt" sz="half" idx="10"/>
          </p:nvPr>
        </p:nvSpPr>
        <p:spPr/>
        <p:txBody>
          <a:bodyPr/>
          <a:lstStyle/>
          <a:p>
            <a:r>
              <a:rPr lang="en-US"/>
              <a:t>28 October 2010</a:t>
            </a:r>
          </a:p>
        </p:txBody>
      </p:sp>
      <p:sp>
        <p:nvSpPr>
          <p:cNvPr id="7" name="Slide Number Placeholder 6"/>
          <p:cNvSpPr>
            <a:spLocks noGrp="1"/>
          </p:cNvSpPr>
          <p:nvPr>
            <p:ph type="sldNum" sz="quarter" idx="12"/>
          </p:nvPr>
        </p:nvSpPr>
        <p:spPr/>
        <p:txBody>
          <a:bodyPr/>
          <a:lstStyle/>
          <a:p>
            <a:fld id="{26AFB265-C880-7E41-B72A-D160DC062154}" type="slidenum">
              <a:rPr lang="en-US"/>
              <a:pPr/>
              <a:t>49</a:t>
            </a:fld>
            <a:endParaRPr lang="en-US"/>
          </a:p>
        </p:txBody>
      </p:sp>
      <p:sp>
        <p:nvSpPr>
          <p:cNvPr id="8" name="Footer Placeholder 7"/>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t>Les auditions sur l’intégrité de la science, 1995 </a:t>
            </a:r>
          </a:p>
        </p:txBody>
      </p:sp>
      <p:sp>
        <p:nvSpPr>
          <p:cNvPr id="3" name="Content Placeholder 2"/>
          <p:cNvSpPr>
            <a:spLocks noGrp="1"/>
          </p:cNvSpPr>
          <p:nvPr>
            <p:ph sz="quarter" idx="1"/>
          </p:nvPr>
        </p:nvSpPr>
        <p:spPr/>
        <p:txBody>
          <a:bodyPr>
            <a:normAutofit fontScale="92500" lnSpcReduction="10000"/>
          </a:bodyPr>
          <a:lstStyle/>
          <a:p>
            <a:pPr lvl="0"/>
            <a:r>
              <a:rPr lang="en-US"/>
              <a:t>1994: 104</a:t>
            </a:r>
            <a:r>
              <a:rPr lang="en-US" baseline="30000"/>
              <a:t>eme</a:t>
            </a:r>
            <a:r>
              <a:rPr lang="en-US"/>
              <a:t> Congress: le soi-disant “révolution Républicaine”</a:t>
            </a:r>
          </a:p>
          <a:p>
            <a:pPr lvl="1"/>
            <a:r>
              <a:rPr lang="en-US"/>
              <a:t>“Les programmes de recherche scientifique doivent chercher et se laisser guider par des données empiriquement sensées”   </a:t>
            </a:r>
          </a:p>
          <a:p>
            <a:pPr lvl="2">
              <a:buNone/>
            </a:pPr>
            <a:r>
              <a:rPr lang="en-US"/>
              <a:t>	</a:t>
            </a:r>
            <a:r>
              <a:rPr lang="en-US" i="1"/>
              <a:t>“Science programs must seek and be guided by empirically sound data”</a:t>
            </a:r>
          </a:p>
          <a:p>
            <a:pPr lvl="1"/>
            <a:r>
              <a:rPr lang="en-US"/>
              <a:t>Sous-entendu: </a:t>
            </a:r>
            <a:r>
              <a:rPr lang="en-US" i="1"/>
              <a:t>pas par les modèles et les théories</a:t>
            </a:r>
          </a:p>
          <a:p>
            <a:pPr lvl="2">
              <a:buNone/>
            </a:pPr>
            <a:r>
              <a:rPr lang="en-US" i="1"/>
              <a:t>	implied: not by models or theories</a:t>
            </a:r>
          </a:p>
          <a:p>
            <a:r>
              <a:rPr lang="en-US"/>
              <a:t>Les sceptiques: les données MSU réfutent la réchauffement planétaire</a:t>
            </a:r>
          </a:p>
          <a:p>
            <a:pPr lvl="1"/>
            <a:r>
              <a:rPr lang="en-US" smtClean="0"/>
              <a:t>Christy 1995:  “Hurrell et Trenberth évaluent la température de l’atmosphère à partir d’un modèle simple de régression linéaire…, et d’un modèle climatique planétaire, … mais les données du MSU </a:t>
            </a:r>
            <a:r>
              <a:rPr lang="en-US" i="1" smtClean="0"/>
              <a:t>mesure directement la température de l’atmosphère libre”</a:t>
            </a:r>
          </a:p>
          <a:p>
            <a:pPr lvl="1">
              <a:buNone/>
            </a:pPr>
            <a:r>
              <a:rPr lang="en-US" sz="2162" i="1" smtClean="0"/>
              <a:t>	“others use models to estimate the temperature, but the MSU actually measures the temperature of the free atmosphere”</a:t>
            </a:r>
            <a:endParaRPr lang="en-US" sz="2162"/>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5</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457200" y="304800"/>
            <a:ext cx="8229600" cy="1143000"/>
          </a:xfrm>
        </p:spPr>
        <p:txBody>
          <a:bodyPr>
            <a:normAutofit fontScale="90000"/>
          </a:bodyPr>
          <a:lstStyle/>
          <a:p>
            <a:r>
              <a:rPr lang="en-US"/>
              <a:t>Les effets du réchauffement planétaire sont-ils déjà évident? </a:t>
            </a:r>
            <a:r>
              <a:rPr lang="en-US" sz="2000" i="1"/>
              <a:t>are global warming effects already evident?</a:t>
            </a:r>
            <a:endParaRPr lang="en-US" i="1"/>
          </a:p>
        </p:txBody>
      </p:sp>
      <p:sp>
        <p:nvSpPr>
          <p:cNvPr id="92163" name="Rectangle 3"/>
          <p:cNvSpPr>
            <a:spLocks noGrp="1" noChangeArrowheads="1"/>
          </p:cNvSpPr>
          <p:nvPr>
            <p:ph type="body" idx="4294967295"/>
          </p:nvPr>
        </p:nvSpPr>
        <p:spPr>
          <a:xfrm>
            <a:off x="457200" y="2133600"/>
            <a:ext cx="8229600" cy="3459163"/>
          </a:xfrm>
        </p:spPr>
        <p:txBody>
          <a:bodyPr/>
          <a:lstStyle/>
          <a:p>
            <a:pPr marL="609600" indent="-609600">
              <a:buFontTx/>
              <a:buNone/>
            </a:pPr>
            <a:r>
              <a:rPr lang="en-US" sz="3600"/>
              <a:t>			</a:t>
            </a:r>
            <a:r>
              <a:rPr lang="en-US" sz="4400"/>
              <a:t>			Oui	</a:t>
            </a:r>
          </a:p>
          <a:p>
            <a:pPr marL="609600" indent="-609600">
              <a:buFontTx/>
              <a:buNone/>
            </a:pPr>
            <a:r>
              <a:rPr lang="en-US" sz="4400"/>
              <a:t>			1998		48%</a:t>
            </a:r>
          </a:p>
          <a:p>
            <a:pPr marL="609600" indent="-609600">
              <a:buFontTx/>
              <a:buNone/>
            </a:pPr>
            <a:r>
              <a:rPr lang="en-US" sz="4400"/>
              <a:t>			2008        	61%</a:t>
            </a:r>
          </a:p>
        </p:txBody>
      </p:sp>
      <p:sp>
        <p:nvSpPr>
          <p:cNvPr id="92164" name="Text Box 4"/>
          <p:cNvSpPr txBox="1">
            <a:spLocks noChangeArrowheads="1"/>
          </p:cNvSpPr>
          <p:nvPr/>
        </p:nvSpPr>
        <p:spPr bwMode="auto">
          <a:xfrm>
            <a:off x="2209800" y="5638800"/>
            <a:ext cx="5187950" cy="641350"/>
          </a:xfrm>
          <a:prstGeom prst="rect">
            <a:avLst/>
          </a:prstGeom>
          <a:noFill/>
          <a:ln w="9525">
            <a:noFill/>
            <a:miter lim="800000"/>
            <a:headEnd/>
            <a:tailEnd/>
          </a:ln>
        </p:spPr>
        <p:txBody>
          <a:bodyPr wrap="none">
            <a:prstTxWarp prst="textNoShape">
              <a:avLst/>
            </a:prstTxWarp>
            <a:spAutoFit/>
          </a:bodyPr>
          <a:lstStyle/>
          <a:p>
            <a:r>
              <a:rPr lang="en-US" sz="3600">
                <a:ea typeface="ＭＳ Ｐゴシック" charset="-128"/>
                <a:cs typeface="ＭＳ Ｐゴシック" charset="-128"/>
              </a:rPr>
              <a:t>Gallup Poll of Americans</a:t>
            </a:r>
          </a:p>
        </p:txBody>
      </p:sp>
      <p:sp>
        <p:nvSpPr>
          <p:cNvPr id="5" name="Date Placeholder 4"/>
          <p:cNvSpPr>
            <a:spLocks noGrp="1"/>
          </p:cNvSpPr>
          <p:nvPr>
            <p:ph type="dt" sz="half" idx="10"/>
          </p:nvPr>
        </p:nvSpPr>
        <p:spPr/>
        <p:txBody>
          <a:bodyPr/>
          <a:lstStyle/>
          <a:p>
            <a:r>
              <a:rPr lang="en-US"/>
              <a:t>28 October 2010</a:t>
            </a:r>
          </a:p>
        </p:txBody>
      </p:sp>
      <p:sp>
        <p:nvSpPr>
          <p:cNvPr id="6" name="Slide Number Placeholder 5"/>
          <p:cNvSpPr>
            <a:spLocks noGrp="1"/>
          </p:cNvSpPr>
          <p:nvPr>
            <p:ph type="sldNum" sz="quarter" idx="12"/>
          </p:nvPr>
        </p:nvSpPr>
        <p:spPr/>
        <p:txBody>
          <a:bodyPr/>
          <a:lstStyle/>
          <a:p>
            <a:fld id="{26AFB265-C880-7E41-B72A-D160DC062154}" type="slidenum">
              <a:rPr lang="en-US"/>
              <a:pPr/>
              <a:t>50</a:t>
            </a:fld>
            <a:endParaRPr lang="en-US"/>
          </a:p>
        </p:txBody>
      </p:sp>
      <p:sp>
        <p:nvSpPr>
          <p:cNvPr id="7" name="Footer Placeholder 6"/>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2"/>
          <p:cNvSpPr>
            <a:spLocks noGrp="1" noChangeArrowheads="1"/>
          </p:cNvSpPr>
          <p:nvPr>
            <p:ph type="title" idx="4294967295"/>
          </p:nvPr>
        </p:nvSpPr>
        <p:spPr>
          <a:xfrm>
            <a:off x="457200" y="304800"/>
            <a:ext cx="8229600" cy="1143000"/>
          </a:xfrm>
        </p:spPr>
        <p:txBody>
          <a:bodyPr>
            <a:normAutofit fontScale="90000"/>
          </a:bodyPr>
          <a:lstStyle/>
          <a:p>
            <a:r>
              <a:rPr lang="en-US"/>
              <a:t>Les effets du réchauffement planétaire sont-ils déjà évident? </a:t>
            </a:r>
            <a:r>
              <a:rPr lang="en-US" sz="2000" i="1"/>
              <a:t>are global warming effects already evident?</a:t>
            </a:r>
            <a:endParaRPr lang="en-US"/>
          </a:p>
        </p:txBody>
      </p:sp>
      <p:sp>
        <p:nvSpPr>
          <p:cNvPr id="93187" name="Rectangle 3"/>
          <p:cNvSpPr>
            <a:spLocks noGrp="1" noChangeArrowheads="1"/>
          </p:cNvSpPr>
          <p:nvPr>
            <p:ph type="body" idx="4294967295"/>
          </p:nvPr>
        </p:nvSpPr>
        <p:spPr>
          <a:xfrm>
            <a:off x="457200" y="1789671"/>
            <a:ext cx="8229600" cy="3459163"/>
          </a:xfrm>
        </p:spPr>
        <p:txBody>
          <a:bodyPr>
            <a:normAutofit lnSpcReduction="10000"/>
          </a:bodyPr>
          <a:lstStyle/>
          <a:p>
            <a:pPr marL="609600" indent="-609600">
              <a:buFontTx/>
              <a:buNone/>
            </a:pPr>
            <a:r>
              <a:rPr lang="en-US" sz="3600"/>
              <a:t>			</a:t>
            </a:r>
            <a:r>
              <a:rPr lang="en-US" sz="4400"/>
              <a:t>		Oui (D)   	Oui (R)	</a:t>
            </a:r>
          </a:p>
          <a:p>
            <a:pPr marL="609600" indent="-609600">
              <a:buFontTx/>
              <a:buNone/>
            </a:pPr>
            <a:r>
              <a:rPr lang="en-US" sz="4400"/>
              <a:t>	1998			47%		46%</a:t>
            </a:r>
          </a:p>
          <a:p>
            <a:pPr marL="609600" indent="-609600">
              <a:buFontTx/>
              <a:buNone/>
            </a:pPr>
            <a:r>
              <a:rPr lang="en-US" sz="4400"/>
              <a:t>	2008        	76%		41%</a:t>
            </a:r>
          </a:p>
          <a:p>
            <a:pPr marL="609600" indent="-609600">
              <a:buFontTx/>
              <a:buNone/>
            </a:pPr>
            <a:r>
              <a:rPr lang="en-US" sz="4400"/>
              <a:t>	2010			66%		31%</a:t>
            </a:r>
          </a:p>
        </p:txBody>
      </p:sp>
      <p:sp>
        <p:nvSpPr>
          <p:cNvPr id="93188" name="Text Box 4"/>
          <p:cNvSpPr txBox="1">
            <a:spLocks noChangeArrowheads="1"/>
          </p:cNvSpPr>
          <p:nvPr/>
        </p:nvSpPr>
        <p:spPr bwMode="auto">
          <a:xfrm>
            <a:off x="2209800" y="5573713"/>
            <a:ext cx="5187950" cy="641350"/>
          </a:xfrm>
          <a:prstGeom prst="rect">
            <a:avLst/>
          </a:prstGeom>
          <a:noFill/>
          <a:ln w="9525">
            <a:noFill/>
            <a:miter lim="800000"/>
            <a:headEnd/>
            <a:tailEnd/>
          </a:ln>
        </p:spPr>
        <p:txBody>
          <a:bodyPr wrap="none">
            <a:prstTxWarp prst="textNoShape">
              <a:avLst/>
            </a:prstTxWarp>
            <a:spAutoFit/>
          </a:bodyPr>
          <a:lstStyle/>
          <a:p>
            <a:r>
              <a:rPr lang="en-US" sz="3600">
                <a:ea typeface="ＭＳ Ｐゴシック" charset="-128"/>
                <a:cs typeface="ＭＳ Ｐゴシック" charset="-128"/>
              </a:rPr>
              <a:t>Gallup Poll of Americans</a:t>
            </a:r>
          </a:p>
        </p:txBody>
      </p:sp>
      <p:sp>
        <p:nvSpPr>
          <p:cNvPr id="5" name="Date Placeholder 4"/>
          <p:cNvSpPr>
            <a:spLocks noGrp="1"/>
          </p:cNvSpPr>
          <p:nvPr>
            <p:ph type="dt" sz="half" idx="10"/>
          </p:nvPr>
        </p:nvSpPr>
        <p:spPr/>
        <p:txBody>
          <a:bodyPr/>
          <a:lstStyle/>
          <a:p>
            <a:r>
              <a:rPr lang="en-US"/>
              <a:t>28 October 2010</a:t>
            </a:r>
          </a:p>
        </p:txBody>
      </p:sp>
      <p:sp>
        <p:nvSpPr>
          <p:cNvPr id="6" name="Slide Number Placeholder 5"/>
          <p:cNvSpPr>
            <a:spLocks noGrp="1"/>
          </p:cNvSpPr>
          <p:nvPr>
            <p:ph type="sldNum" sz="quarter" idx="12"/>
          </p:nvPr>
        </p:nvSpPr>
        <p:spPr/>
        <p:txBody>
          <a:bodyPr/>
          <a:lstStyle/>
          <a:p>
            <a:fld id="{26AFB265-C880-7E41-B72A-D160DC062154}" type="slidenum">
              <a:rPr lang="en-US"/>
              <a:pPr/>
              <a:t>51</a:t>
            </a:fld>
            <a:endParaRPr lang="en-US"/>
          </a:p>
        </p:txBody>
      </p:sp>
      <p:sp>
        <p:nvSpPr>
          <p:cNvPr id="7" name="Footer Placeholder 6"/>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0" y="0"/>
            <a:ext cx="9144000" cy="1143000"/>
          </a:xfrm>
        </p:spPr>
        <p:txBody>
          <a:bodyPr>
            <a:normAutofit/>
          </a:bodyPr>
          <a:lstStyle/>
          <a:p>
            <a:r>
              <a:rPr lang="en-US" sz="2800"/>
              <a:t>Amazon.com: commentaires client sur Al Gore, </a:t>
            </a:r>
            <a:r>
              <a:rPr lang="en-US" sz="2800" i="1">
                <a:solidFill>
                  <a:schemeClr val="tx1"/>
                </a:solidFill>
              </a:rPr>
              <a:t>Our Choice: A Plan to Solve the Climate Crisis</a:t>
            </a:r>
            <a:endParaRPr lang="en-US" sz="2800">
              <a:solidFill>
                <a:schemeClr val="tx1"/>
              </a:solidFill>
            </a:endParaRPr>
          </a:p>
        </p:txBody>
      </p:sp>
      <p:sp>
        <p:nvSpPr>
          <p:cNvPr id="95235" name="Rectangle 3"/>
          <p:cNvSpPr>
            <a:spLocks noGrp="1" noChangeArrowheads="1"/>
          </p:cNvSpPr>
          <p:nvPr>
            <p:ph type="body" idx="1"/>
          </p:nvPr>
        </p:nvSpPr>
        <p:spPr>
          <a:xfrm>
            <a:off x="3712290" y="1713855"/>
            <a:ext cx="5257800" cy="3886200"/>
          </a:xfrm>
        </p:spPr>
        <p:txBody>
          <a:bodyPr/>
          <a:lstStyle/>
          <a:p>
            <a:pPr>
              <a:lnSpc>
                <a:spcPct val="80000"/>
              </a:lnSpc>
              <a:buFontTx/>
              <a:buNone/>
            </a:pPr>
            <a:r>
              <a:rPr lang="en-US" sz="4800">
                <a:ea typeface="Arial" charset="0"/>
                <a:cs typeface="Arial" charset="0"/>
              </a:rPr>
              <a:t>* * * * *	49%	</a:t>
            </a:r>
          </a:p>
          <a:p>
            <a:pPr>
              <a:lnSpc>
                <a:spcPct val="80000"/>
              </a:lnSpc>
              <a:buFontTx/>
              <a:buNone/>
            </a:pPr>
            <a:r>
              <a:rPr lang="en-US" sz="4800">
                <a:ea typeface="Arial" charset="0"/>
                <a:cs typeface="Arial" charset="0"/>
              </a:rPr>
              <a:t>* * * *		  4</a:t>
            </a:r>
          </a:p>
          <a:p>
            <a:pPr>
              <a:lnSpc>
                <a:spcPct val="80000"/>
              </a:lnSpc>
              <a:buFontTx/>
              <a:buNone/>
            </a:pPr>
            <a:r>
              <a:rPr lang="en-US" sz="4800">
                <a:ea typeface="Arial" charset="0"/>
                <a:cs typeface="Arial" charset="0"/>
              </a:rPr>
              <a:t>* * *		  2</a:t>
            </a:r>
          </a:p>
          <a:p>
            <a:pPr>
              <a:lnSpc>
                <a:spcPct val="80000"/>
              </a:lnSpc>
              <a:buFontTx/>
              <a:buNone/>
            </a:pPr>
            <a:r>
              <a:rPr lang="en-US" sz="4800">
                <a:ea typeface="Arial" charset="0"/>
                <a:cs typeface="Arial" charset="0"/>
              </a:rPr>
              <a:t>* *			  4</a:t>
            </a:r>
          </a:p>
          <a:p>
            <a:pPr>
              <a:lnSpc>
                <a:spcPct val="80000"/>
              </a:lnSpc>
              <a:buFontTx/>
              <a:buNone/>
            </a:pPr>
            <a:r>
              <a:rPr lang="en-US" sz="4800">
                <a:ea typeface="Arial" charset="0"/>
                <a:cs typeface="Arial" charset="0"/>
              </a:rPr>
              <a:t>*				41</a:t>
            </a:r>
          </a:p>
          <a:p>
            <a:pPr>
              <a:lnSpc>
                <a:spcPct val="80000"/>
              </a:lnSpc>
              <a:buFontTx/>
              <a:buNone/>
            </a:pPr>
            <a:endParaRPr lang="en-US" sz="4800">
              <a:ea typeface="Arial" charset="0"/>
              <a:cs typeface="Arial" charset="0"/>
            </a:endParaRPr>
          </a:p>
          <a:p>
            <a:pPr>
              <a:lnSpc>
                <a:spcPct val="80000"/>
              </a:lnSpc>
              <a:buFontTx/>
              <a:buNone/>
            </a:pPr>
            <a:endParaRPr lang="en-US" sz="4800">
              <a:ea typeface="Arial" charset="0"/>
              <a:cs typeface="Arial" charset="0"/>
            </a:endParaRPr>
          </a:p>
          <a:p>
            <a:pPr>
              <a:lnSpc>
                <a:spcPct val="80000"/>
              </a:lnSpc>
              <a:buFontTx/>
              <a:buNone/>
            </a:pPr>
            <a:endParaRPr lang="en-US" sz="2800">
              <a:ea typeface="Arial" charset="0"/>
              <a:cs typeface="Arial" charset="0"/>
            </a:endParaRPr>
          </a:p>
        </p:txBody>
      </p:sp>
      <p:pic>
        <p:nvPicPr>
          <p:cNvPr id="4" name="Picture 3"/>
          <p:cNvPicPr>
            <a:picLocks noChangeAspect="1"/>
          </p:cNvPicPr>
          <p:nvPr/>
        </p:nvPicPr>
        <p:blipFill>
          <a:blip r:embed="rId2"/>
          <a:stretch>
            <a:fillRect/>
          </a:stretch>
        </p:blipFill>
        <p:spPr>
          <a:xfrm>
            <a:off x="346327" y="2288899"/>
            <a:ext cx="2570903" cy="2570903"/>
          </a:xfrm>
          <a:prstGeom prst="rect">
            <a:avLst/>
          </a:prstGeom>
        </p:spPr>
      </p:pic>
      <p:sp>
        <p:nvSpPr>
          <p:cNvPr id="5" name="Date Placeholder 4"/>
          <p:cNvSpPr>
            <a:spLocks noGrp="1"/>
          </p:cNvSpPr>
          <p:nvPr>
            <p:ph type="dt" sz="half" idx="10"/>
          </p:nvPr>
        </p:nvSpPr>
        <p:spPr/>
        <p:txBody>
          <a:bodyPr/>
          <a:lstStyle/>
          <a:p>
            <a:r>
              <a:rPr lang="en-US"/>
              <a:t>28 October 2010</a:t>
            </a:r>
          </a:p>
        </p:txBody>
      </p:sp>
      <p:sp>
        <p:nvSpPr>
          <p:cNvPr id="6" name="Slide Number Placeholder 5"/>
          <p:cNvSpPr>
            <a:spLocks noGrp="1"/>
          </p:cNvSpPr>
          <p:nvPr>
            <p:ph type="sldNum" sz="quarter" idx="12"/>
          </p:nvPr>
        </p:nvSpPr>
        <p:spPr/>
        <p:txBody>
          <a:bodyPr/>
          <a:lstStyle/>
          <a:p>
            <a:fld id="{26AFB265-C880-7E41-B72A-D160DC062154}" type="slidenum">
              <a:rPr lang="en-US"/>
              <a:pPr/>
              <a:t>52</a:t>
            </a:fld>
            <a:endParaRPr lang="en-US"/>
          </a:p>
        </p:txBody>
      </p:sp>
      <p:sp>
        <p:nvSpPr>
          <p:cNvPr id="7" name="Footer Placeholder 6"/>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t>Les guerres des données: on conteste…</a:t>
            </a:r>
            <a:br>
              <a:rPr lang="en-US"/>
            </a:br>
            <a:r>
              <a:rPr lang="en-US"/>
              <a:t>data wars: contests over </a:t>
            </a:r>
          </a:p>
        </p:txBody>
      </p:sp>
      <p:sp>
        <p:nvSpPr>
          <p:cNvPr id="3" name="Content Placeholder 2"/>
          <p:cNvSpPr>
            <a:spLocks noGrp="1"/>
          </p:cNvSpPr>
          <p:nvPr>
            <p:ph sz="quarter" idx="1"/>
          </p:nvPr>
        </p:nvSpPr>
        <p:spPr/>
        <p:txBody>
          <a:bodyPr/>
          <a:lstStyle/>
          <a:p>
            <a:pPr lvl="0"/>
            <a:r>
              <a:rPr lang="en-US"/>
              <a:t>Les bases de données</a:t>
            </a:r>
          </a:p>
          <a:p>
            <a:pPr lvl="1">
              <a:buNone/>
            </a:pPr>
            <a:r>
              <a:rPr lang="en-US"/>
              <a:t>		</a:t>
            </a:r>
            <a:r>
              <a:rPr lang="en-US" sz="2000" i="1"/>
              <a:t>datasets</a:t>
            </a:r>
            <a:endParaRPr lang="en-US" i="1"/>
          </a:p>
          <a:p>
            <a:pPr lvl="0"/>
            <a:r>
              <a:rPr lang="en-US"/>
              <a:t>Les modèles des données</a:t>
            </a:r>
          </a:p>
          <a:p>
            <a:pPr lvl="1">
              <a:buNone/>
            </a:pPr>
            <a:r>
              <a:rPr lang="en-US"/>
              <a:t>		</a:t>
            </a:r>
            <a:r>
              <a:rPr lang="en-US" sz="2000" i="1"/>
              <a:t>data analysis models</a:t>
            </a:r>
            <a:endParaRPr lang="en-US" i="1"/>
          </a:p>
          <a:p>
            <a:pPr lvl="1"/>
            <a:r>
              <a:rPr lang="en-US"/>
              <a:t>ClearClimateCode.org</a:t>
            </a:r>
          </a:p>
          <a:p>
            <a:pPr lvl="0"/>
            <a:r>
              <a:rPr lang="en-US"/>
              <a:t>Les interprétations des données</a:t>
            </a:r>
          </a:p>
          <a:p>
            <a:pPr lvl="1">
              <a:buNone/>
            </a:pPr>
            <a:r>
              <a:rPr lang="en-US"/>
              <a:t>	</a:t>
            </a:r>
            <a:r>
              <a:rPr lang="en-US" sz="2000" i="1"/>
              <a:t>interpretations of data</a:t>
            </a:r>
            <a:endParaRPr lang="en-US" i="1"/>
          </a:p>
          <a:p>
            <a:r>
              <a:rPr lang="en-US"/>
              <a:t>L’arrivée de “experts” alternatives, indépendantes?</a:t>
            </a:r>
          </a:p>
          <a:p>
            <a:pPr lvl="2">
              <a:buNone/>
            </a:pPr>
            <a:r>
              <a:rPr lang="en-US"/>
              <a:t>	</a:t>
            </a:r>
            <a:r>
              <a:rPr lang="en-US" sz="1800" i="1"/>
              <a:t>rise of alternative, independent experts?</a:t>
            </a:r>
            <a:endParaRPr lang="en-US" i="1"/>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53</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L’hyper-transparence et le futur de la science		</a:t>
            </a:r>
            <a:r>
              <a:rPr lang="en-US" sz="2000" i="1"/>
              <a:t>hypertransparency and the future of science</a:t>
            </a:r>
            <a:endParaRPr lang="en-US" i="1"/>
          </a:p>
        </p:txBody>
      </p:sp>
      <p:sp>
        <p:nvSpPr>
          <p:cNvPr id="3" name="Content Placeholder 2"/>
          <p:cNvSpPr>
            <a:spLocks noGrp="1"/>
          </p:cNvSpPr>
          <p:nvPr>
            <p:ph sz="quarter" idx="1"/>
          </p:nvPr>
        </p:nvSpPr>
        <p:spPr/>
        <p:txBody>
          <a:bodyPr>
            <a:normAutofit/>
          </a:bodyPr>
          <a:lstStyle/>
          <a:p>
            <a:r>
              <a:rPr lang="en-US"/>
              <a:t>L’évaluation traditionelle par les pairs</a:t>
            </a:r>
          </a:p>
          <a:p>
            <a:pPr lvl="1">
              <a:buNone/>
            </a:pPr>
            <a:r>
              <a:rPr lang="en-US"/>
              <a:t>		</a:t>
            </a:r>
            <a:r>
              <a:rPr lang="en-US" sz="2000" i="1"/>
              <a:t>traditional peer review: editors + 2-5 expert reviewers</a:t>
            </a:r>
            <a:endParaRPr lang="en-US" i="1"/>
          </a:p>
          <a:p>
            <a:pPr lvl="1"/>
            <a:r>
              <a:rPr lang="en-US"/>
              <a:t>Dirigée par les éditeurs des journaux</a:t>
            </a:r>
          </a:p>
          <a:p>
            <a:pPr lvl="1"/>
            <a:r>
              <a:rPr lang="en-US"/>
              <a:t>2-5 évaluateurs</a:t>
            </a:r>
          </a:p>
          <a:p>
            <a:r>
              <a:rPr lang="en-US"/>
              <a:t>Les données et les modèles pour l’analyse des données peuvent être évalués — mais on le fait très rarement</a:t>
            </a:r>
          </a:p>
          <a:p>
            <a:pPr lvl="2">
              <a:buNone/>
            </a:pPr>
            <a:r>
              <a:rPr lang="en-US"/>
              <a:t>	</a:t>
            </a:r>
            <a:r>
              <a:rPr lang="en-US" i="1"/>
              <a:t>data and data analysis models can be reviewed, but rarely are</a:t>
            </a:r>
          </a:p>
          <a:p>
            <a:r>
              <a:rPr lang="en-US"/>
              <a:t>Un système d’évaluation basé sur la confiance, la crédibilité, et les réputations des pairs</a:t>
            </a:r>
          </a:p>
          <a:p>
            <a:pPr lvl="1">
              <a:buNone/>
            </a:pPr>
            <a:r>
              <a:rPr lang="en-US"/>
              <a:t>		</a:t>
            </a:r>
            <a:r>
              <a:rPr lang="en-US" sz="2000" i="1"/>
              <a:t>system based on confidence, credibility, reputation</a:t>
            </a:r>
            <a:endParaRPr lang="en-US" i="1"/>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54</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Une évaluation hyper-transparente: “pairs-plus”?		</a:t>
            </a:r>
            <a:r>
              <a:rPr lang="en-US" sz="2000" i="1"/>
              <a:t>hyper-tranparent review: peers-plus?</a:t>
            </a:r>
            <a:endParaRPr lang="en-US" i="1"/>
          </a:p>
        </p:txBody>
      </p:sp>
      <p:sp>
        <p:nvSpPr>
          <p:cNvPr id="3" name="Content Placeholder 2"/>
          <p:cNvSpPr>
            <a:spLocks noGrp="1"/>
          </p:cNvSpPr>
          <p:nvPr>
            <p:ph sz="quarter" idx="1"/>
          </p:nvPr>
        </p:nvSpPr>
        <p:spPr/>
        <p:txBody>
          <a:bodyPr>
            <a:normAutofit fontScale="92500"/>
          </a:bodyPr>
          <a:lstStyle/>
          <a:p>
            <a:r>
              <a:rPr lang="en-US"/>
              <a:t>Blogs, listservers, preprint sites, email lists</a:t>
            </a:r>
          </a:p>
          <a:p>
            <a:pPr lvl="1"/>
            <a:r>
              <a:rPr lang="en-US"/>
              <a:t>Réduit le pouvoir et l’autorité des revues traditionnelles</a:t>
            </a:r>
          </a:p>
          <a:p>
            <a:pPr lvl="1">
              <a:buNone/>
            </a:pPr>
            <a:r>
              <a:rPr lang="en-US"/>
              <a:t>		</a:t>
            </a:r>
            <a:r>
              <a:rPr lang="en-US" sz="2000" i="1"/>
              <a:t>reduce the power and authority of traditional journals</a:t>
            </a:r>
            <a:endParaRPr lang="en-US" i="1"/>
          </a:p>
          <a:p>
            <a:r>
              <a:rPr lang="en-US"/>
              <a:t>Les “audits de la science”</a:t>
            </a:r>
          </a:p>
          <a:p>
            <a:pPr lvl="1"/>
            <a:r>
              <a:rPr lang="en-US"/>
              <a:t>Contournent les systèmes traditionnels de réputation et de crédibilité des scientifiques</a:t>
            </a:r>
          </a:p>
          <a:p>
            <a:pPr lvl="2">
              <a:buNone/>
            </a:pPr>
            <a:r>
              <a:rPr lang="en-US"/>
              <a:t>	</a:t>
            </a:r>
            <a:r>
              <a:rPr lang="en-US" sz="1800" i="1"/>
              <a:t>bypass traditional systems of reputation and credibility</a:t>
            </a:r>
            <a:endParaRPr lang="en-US" i="1"/>
          </a:p>
          <a:p>
            <a:pPr lvl="1"/>
            <a:r>
              <a:rPr lang="en-US"/>
              <a:t>Un groupe très répandu de “évaluateurs,” avec un accès facile et pas cher à des moyens de diffusion très puissants</a:t>
            </a:r>
          </a:p>
          <a:p>
            <a:pPr lvl="2">
              <a:buNone/>
            </a:pPr>
            <a:r>
              <a:rPr lang="en-US"/>
              <a:t>	</a:t>
            </a:r>
            <a:r>
              <a:rPr lang="en-US" sz="1730" i="1"/>
              <a:t>large groups of “reviewers,” with easy access to powerful means of distribuing their opinions</a:t>
            </a:r>
            <a:endParaRPr lang="en-US" i="1"/>
          </a:p>
          <a:p>
            <a:pPr lvl="1"/>
            <a:r>
              <a:rPr lang="en-US"/>
              <a:t>Les scientifiques vus comme un tribu et/ou un intérêt privé parmi d’autres</a:t>
            </a:r>
          </a:p>
          <a:p>
            <a:pPr lvl="2">
              <a:buNone/>
            </a:pPr>
            <a:r>
              <a:rPr lang="en-US"/>
              <a:t>		</a:t>
            </a:r>
            <a:r>
              <a:rPr lang="en-US" sz="1647"/>
              <a:t>scientists seen as a tribe and/or as one private interest group among others</a:t>
            </a:r>
            <a:endParaRPr lang="en-US"/>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55</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Le système d’évaluation du futur…</a:t>
            </a:r>
            <a:br>
              <a:rPr lang="en-US"/>
            </a:br>
            <a:r>
              <a:rPr lang="en-US" sz="2000" i="1"/>
              <a:t>the review system of the future</a:t>
            </a:r>
            <a:endParaRPr lang="en-US" i="1"/>
          </a:p>
        </p:txBody>
      </p:sp>
      <p:sp>
        <p:nvSpPr>
          <p:cNvPr id="3" name="Content Placeholder 2"/>
          <p:cNvSpPr>
            <a:spLocks noGrp="1"/>
          </p:cNvSpPr>
          <p:nvPr>
            <p:ph sz="quarter" idx="1"/>
          </p:nvPr>
        </p:nvSpPr>
        <p:spPr/>
        <p:txBody>
          <a:bodyPr>
            <a:normAutofit/>
          </a:bodyPr>
          <a:lstStyle/>
          <a:p>
            <a:r>
              <a:rPr lang="en-US"/>
              <a:t>Les données et les codes sources seront évalués directement (“audités”)</a:t>
            </a:r>
          </a:p>
          <a:p>
            <a:pPr lvl="1">
              <a:buNone/>
            </a:pPr>
            <a:r>
              <a:rPr lang="en-US"/>
              <a:t>		</a:t>
            </a:r>
            <a:r>
              <a:rPr lang="en-US" sz="2000" i="1"/>
              <a:t>data and analysis software will be reviewed directly</a:t>
            </a:r>
            <a:endParaRPr lang="en-US" i="1"/>
          </a:p>
          <a:p>
            <a:r>
              <a:rPr lang="en-US"/>
              <a:t>Des moyens légaux (par exemple le FOIA) seront utilisés pour y accéder</a:t>
            </a:r>
          </a:p>
          <a:p>
            <a:pPr lvl="1">
              <a:buNone/>
            </a:pPr>
            <a:r>
              <a:rPr lang="en-US"/>
              <a:t>		</a:t>
            </a:r>
            <a:r>
              <a:rPr lang="en-US" sz="1800" i="1"/>
              <a:t>skeptics will use FOI laws to obtain data and models</a:t>
            </a:r>
            <a:endParaRPr lang="en-US" i="1"/>
          </a:p>
          <a:p>
            <a:r>
              <a:rPr lang="en-US"/>
              <a:t>Dans le cas d’une faillite de ces stratégies, des fuites purposives et des “hacks” hostiles seront essayés pour  surmonter les défenses légales</a:t>
            </a:r>
          </a:p>
          <a:p>
            <a:pPr lvl="1">
              <a:buNone/>
            </a:pPr>
            <a:r>
              <a:rPr lang="en-US"/>
              <a:t>		</a:t>
            </a:r>
            <a:r>
              <a:rPr lang="en-US" sz="2000" i="1"/>
              <a:t>if these strategies fail, leaks and hostile hacks will bypass legal defenses</a:t>
            </a:r>
            <a:endParaRPr lang="en-US" i="1"/>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56</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Quelques questions ouvertes </a:t>
            </a:r>
            <a:r>
              <a:rPr lang="en-US" sz="2000"/>
              <a:t>(à la place d’une fin)		</a:t>
            </a:r>
            <a:r>
              <a:rPr lang="en-US" sz="2000" i="1"/>
              <a:t>open questions in place of an ending</a:t>
            </a:r>
            <a:endParaRPr lang="en-US" i="1"/>
          </a:p>
        </p:txBody>
      </p:sp>
      <p:sp>
        <p:nvSpPr>
          <p:cNvPr id="3" name="Content Placeholder 2"/>
          <p:cNvSpPr>
            <a:spLocks noGrp="1"/>
          </p:cNvSpPr>
          <p:nvPr>
            <p:ph sz="quarter" idx="1"/>
          </p:nvPr>
        </p:nvSpPr>
        <p:spPr/>
        <p:txBody>
          <a:bodyPr>
            <a:normAutofit/>
          </a:bodyPr>
          <a:lstStyle/>
          <a:p>
            <a:r>
              <a:rPr lang="en-US"/>
              <a:t>Quels changements voira-t-on dans les systèmes de crédibilité, de l’autorité, et des réputations des scientifiques — et de la science elle-même?</a:t>
            </a:r>
          </a:p>
          <a:p>
            <a:pPr lvl="1">
              <a:buNone/>
            </a:pPr>
            <a:r>
              <a:rPr lang="en-US"/>
              <a:t>	</a:t>
            </a:r>
            <a:r>
              <a:rPr lang="en-US" sz="2000" i="1"/>
              <a:t>what will happen to scientific reputation systems?</a:t>
            </a:r>
            <a:endParaRPr lang="en-US" i="1"/>
          </a:p>
          <a:p>
            <a:pPr lvl="1"/>
            <a:r>
              <a:rPr lang="en-US"/>
              <a:t>Quel futur pour l’évaluation par les pairs?</a:t>
            </a:r>
          </a:p>
          <a:p>
            <a:pPr lvl="2">
              <a:buNone/>
            </a:pPr>
            <a:r>
              <a:rPr lang="en-US"/>
              <a:t>	</a:t>
            </a:r>
            <a:r>
              <a:rPr lang="en-US" sz="1800" i="1"/>
              <a:t>what is the future of peer review?</a:t>
            </a:r>
            <a:endParaRPr lang="en-US" i="1"/>
          </a:p>
          <a:p>
            <a:r>
              <a:rPr lang="en-US"/>
              <a:t>Est-ce qu’on peut restituer la confiance publique dans la connaissance scientifique?</a:t>
            </a:r>
          </a:p>
          <a:p>
            <a:pPr lvl="1">
              <a:buNone/>
            </a:pPr>
            <a:r>
              <a:rPr lang="en-US"/>
              <a:t>	</a:t>
            </a:r>
            <a:r>
              <a:rPr lang="en-US" sz="2000" i="1"/>
              <a:t>can we restore public confidence in scientific knowledge?</a:t>
            </a:r>
            <a:endParaRPr lang="en-US" i="1"/>
          </a:p>
          <a:p>
            <a:r>
              <a:rPr lang="en-US"/>
              <a:t>Si oui — comment?</a:t>
            </a:r>
          </a:p>
          <a:p>
            <a:pPr lvl="1">
              <a:buNone/>
            </a:pPr>
            <a:r>
              <a:rPr lang="en-US"/>
              <a:t>	</a:t>
            </a:r>
            <a:r>
              <a:rPr lang="en-US" sz="2000" i="1"/>
              <a:t>if so – how?</a:t>
            </a:r>
            <a:endParaRPr lang="en-US" i="1"/>
          </a:p>
          <a:p>
            <a:pPr>
              <a:buNone/>
            </a:pPr>
            <a:endParaRPr lang="en-US"/>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57</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15_03.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019341" y="651901"/>
            <a:ext cx="4496230" cy="5387888"/>
          </a:xfrm>
          <a:prstGeom prst="rect">
            <a:avLst/>
          </a:prstGeom>
        </p:spPr>
      </p:pic>
      <p:sp>
        <p:nvSpPr>
          <p:cNvPr id="2" name="Title 1"/>
          <p:cNvSpPr>
            <a:spLocks noGrp="1"/>
          </p:cNvSpPr>
          <p:nvPr>
            <p:ph type="title"/>
          </p:nvPr>
        </p:nvSpPr>
        <p:spPr>
          <a:xfrm>
            <a:off x="457200" y="2330876"/>
            <a:ext cx="3562141" cy="2102276"/>
          </a:xfrm>
        </p:spPr>
        <p:txBody>
          <a:bodyPr>
            <a:normAutofit fontScale="90000"/>
          </a:bodyPr>
          <a:lstStyle/>
          <a:p>
            <a:r>
              <a:rPr lang="en-US"/>
              <a:t>Incliner la ligne:</a:t>
            </a:r>
            <a:br>
              <a:rPr lang="en-US"/>
            </a:br>
            <a:r>
              <a:rPr lang="en-US"/>
              <a:t>satéllites vs. radiosondes ca. 1999</a:t>
            </a:r>
            <a:br>
              <a:rPr lang="en-US"/>
            </a:br>
            <a:r>
              <a:rPr lang="en-US"/>
              <a:t/>
            </a:r>
            <a:br>
              <a:rPr lang="en-US"/>
            </a:br>
            <a:r>
              <a:rPr lang="en-US" sz="2667" i="1"/>
              <a:t>tilting the line</a:t>
            </a:r>
            <a:endParaRPr lang="en-US" i="1"/>
          </a:p>
        </p:txBody>
      </p:sp>
      <p:sp>
        <p:nvSpPr>
          <p:cNvPr id="4" name="TextBox 3"/>
          <p:cNvSpPr txBox="1"/>
          <p:nvPr/>
        </p:nvSpPr>
        <p:spPr>
          <a:xfrm>
            <a:off x="982740" y="6039789"/>
            <a:ext cx="7532831" cy="261610"/>
          </a:xfrm>
          <a:prstGeom prst="rect">
            <a:avLst/>
          </a:prstGeom>
          <a:noFill/>
        </p:spPr>
        <p:txBody>
          <a:bodyPr wrap="none" rtlCol="0">
            <a:spAutoFit/>
          </a:bodyPr>
          <a:lstStyle/>
          <a:p>
            <a:r>
              <a:rPr lang="en-US" sz="1100" smtClean="0"/>
              <a:t>Source: W. Soon et al., “Environmental Effects of Increased Atmospheric Carbon Dioxide,” Climate Research 13, no. 2 (1999): 153.</a:t>
            </a:r>
            <a:endParaRPr lang="en-US" sz="1100"/>
          </a:p>
        </p:txBody>
      </p:sp>
      <p:sp>
        <p:nvSpPr>
          <p:cNvPr id="5" name="Date Placeholder 4"/>
          <p:cNvSpPr>
            <a:spLocks noGrp="1"/>
          </p:cNvSpPr>
          <p:nvPr>
            <p:ph type="dt" sz="half" idx="10"/>
          </p:nvPr>
        </p:nvSpPr>
        <p:spPr/>
        <p:txBody>
          <a:bodyPr/>
          <a:lstStyle/>
          <a:p>
            <a:r>
              <a:rPr lang="en-US"/>
              <a:t>28 October 2010</a:t>
            </a:r>
          </a:p>
        </p:txBody>
      </p:sp>
      <p:sp>
        <p:nvSpPr>
          <p:cNvPr id="6" name="Slide Number Placeholder 5"/>
          <p:cNvSpPr>
            <a:spLocks noGrp="1"/>
          </p:cNvSpPr>
          <p:nvPr>
            <p:ph type="sldNum" sz="quarter" idx="12"/>
          </p:nvPr>
        </p:nvSpPr>
        <p:spPr/>
        <p:txBody>
          <a:bodyPr/>
          <a:lstStyle/>
          <a:p>
            <a:fld id="{26AFB265-C880-7E41-B72A-D160DC062154}" type="slidenum">
              <a:rPr lang="en-US"/>
              <a:pPr/>
              <a:t>6</a:t>
            </a:fld>
            <a:endParaRPr lang="en-US"/>
          </a:p>
        </p:txBody>
      </p:sp>
      <p:sp>
        <p:nvSpPr>
          <p:cNvPr id="7" name="Footer Placeholder 6"/>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41896"/>
          </a:xfrm>
        </p:spPr>
        <p:txBody>
          <a:bodyPr>
            <a:normAutofit fontScale="90000"/>
          </a:bodyPr>
          <a:lstStyle/>
          <a:p>
            <a:r>
              <a:rPr lang="en-US"/>
              <a:t>Incliner la ligne: surface vs. satellite 2009</a:t>
            </a:r>
            <a:br>
              <a:rPr lang="en-US"/>
            </a:br>
            <a:r>
              <a:rPr lang="en-US" sz="2667" i="1"/>
              <a:t>tilting the line</a:t>
            </a:r>
            <a:endParaRPr lang="en-US" i="1"/>
          </a:p>
        </p:txBody>
      </p:sp>
      <p:pic>
        <p:nvPicPr>
          <p:cNvPr id="3" name="Picture 2" descr="15_04.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899784" y="1122476"/>
            <a:ext cx="5806314" cy="3847314"/>
          </a:xfrm>
          <a:prstGeom prst="rect">
            <a:avLst/>
          </a:prstGeom>
        </p:spPr>
      </p:pic>
      <p:sp>
        <p:nvSpPr>
          <p:cNvPr id="4" name="TextBox 3"/>
          <p:cNvSpPr txBox="1"/>
          <p:nvPr/>
        </p:nvSpPr>
        <p:spPr>
          <a:xfrm>
            <a:off x="908593" y="5141564"/>
            <a:ext cx="7423612" cy="1569660"/>
          </a:xfrm>
          <a:prstGeom prst="rect">
            <a:avLst/>
          </a:prstGeom>
          <a:noFill/>
        </p:spPr>
        <p:txBody>
          <a:bodyPr wrap="square" rtlCol="0">
            <a:spAutoFit/>
          </a:bodyPr>
          <a:lstStyle/>
          <a:p>
            <a:r>
              <a:rPr lang="en-US" sz="1200" smtClean="0"/>
              <a:t>Global temperature anomaly in surface data vs. lower-troposphere MSU data from UAH V5.2 and RSS V3.2. Source of surface data: HadCRUT3 (P. Brohan et al., “Uncertainty Estimates in Regional and Global Observed Temperature Changes: A New Dataset from 1850,” Journal of Geophysical Research 111, D12106). Source of RSS data: TLT V3.2 (C. Mears and F. Wentz, “Construction of the Remote Sensing Systems V3.2 atmospheric temperature records from the MSU and AMSU microwave sounders,” Journal of Atmospheric and Oceanic Technology, in press). Source of UAH data: TLT GLHMAM 5.2 (J. Christy, “Error Estimates of Version 5.0 of MSU/AMSU Bulk Atmospheric Temperatures,” Journal of Atmospheric and Oceanic Technology 20 (2003), 613–29). All data updated through 2008. Graphic by Robert A. Rohde.</a:t>
            </a:r>
            <a:endParaRPr lang="en-US" sz="1200"/>
          </a:p>
        </p:txBody>
      </p:sp>
      <p:sp>
        <p:nvSpPr>
          <p:cNvPr id="5" name="Date Placeholder 4"/>
          <p:cNvSpPr>
            <a:spLocks noGrp="1"/>
          </p:cNvSpPr>
          <p:nvPr>
            <p:ph type="dt" sz="half" idx="10"/>
          </p:nvPr>
        </p:nvSpPr>
        <p:spPr/>
        <p:txBody>
          <a:bodyPr/>
          <a:lstStyle/>
          <a:p>
            <a:r>
              <a:rPr lang="en-US"/>
              <a:t>28 October 2010</a:t>
            </a:r>
          </a:p>
        </p:txBody>
      </p:sp>
      <p:sp>
        <p:nvSpPr>
          <p:cNvPr id="6" name="Slide Number Placeholder 5"/>
          <p:cNvSpPr>
            <a:spLocks noGrp="1"/>
          </p:cNvSpPr>
          <p:nvPr>
            <p:ph type="sldNum" sz="quarter" idx="12"/>
          </p:nvPr>
        </p:nvSpPr>
        <p:spPr/>
        <p:txBody>
          <a:bodyPr/>
          <a:lstStyle/>
          <a:p>
            <a:fld id="{26AFB265-C880-7E41-B72A-D160DC062154}" type="slidenum">
              <a:rPr lang="en-US"/>
              <a:pPr/>
              <a:t>7</a:t>
            </a:fld>
            <a:endParaRPr lang="en-US"/>
          </a:p>
        </p:txBody>
      </p:sp>
      <p:sp>
        <p:nvSpPr>
          <p:cNvPr id="7" name="Footer Placeholder 6"/>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climategate</a:t>
            </a:r>
          </a:p>
        </p:txBody>
      </p:sp>
      <p:sp>
        <p:nvSpPr>
          <p:cNvPr id="5" name="Text Placeholder 4"/>
          <p:cNvSpPr>
            <a:spLocks noGrp="1"/>
          </p:cNvSpPr>
          <p:nvPr>
            <p:ph type="body" idx="1"/>
          </p:nvPr>
        </p:nvSpPr>
        <p:spPr/>
        <p:txBody>
          <a:bodyPr/>
          <a:lstStyle/>
          <a:p>
            <a:endParaRPr lang="en-US"/>
          </a:p>
        </p:txBody>
      </p:sp>
      <p:sp>
        <p:nvSpPr>
          <p:cNvPr id="6" name="Date Placeholder 5"/>
          <p:cNvSpPr>
            <a:spLocks noGrp="1"/>
          </p:cNvSpPr>
          <p:nvPr>
            <p:ph type="dt" sz="half" idx="10"/>
          </p:nvPr>
        </p:nvSpPr>
        <p:spPr/>
        <p:txBody>
          <a:bodyPr/>
          <a:lstStyle/>
          <a:p>
            <a:r>
              <a:rPr lang="en-US"/>
              <a:t>28 October 2010</a:t>
            </a:r>
          </a:p>
        </p:txBody>
      </p:sp>
      <p:sp>
        <p:nvSpPr>
          <p:cNvPr id="7" name="Slide Number Placeholder 6"/>
          <p:cNvSpPr>
            <a:spLocks noGrp="1"/>
          </p:cNvSpPr>
          <p:nvPr>
            <p:ph type="sldNum" sz="quarter" idx="12"/>
          </p:nvPr>
        </p:nvSpPr>
        <p:spPr/>
        <p:txBody>
          <a:bodyPr/>
          <a:lstStyle/>
          <a:p>
            <a:fld id="{26AFB265-C880-7E41-B72A-D160DC062154}" type="slidenum">
              <a:rPr lang="en-US"/>
              <a:pPr/>
              <a:t>8</a:t>
            </a:fld>
            <a:endParaRPr lang="en-US"/>
          </a:p>
        </p:txBody>
      </p:sp>
      <p:sp>
        <p:nvSpPr>
          <p:cNvPr id="8" name="Footer Placeholder 7"/>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586" name="Picture 2" descr="WSJ-NYT Nov09"/>
          <p:cNvPicPr>
            <a:picLocks noChangeAspect="1" noChangeArrowheads="1"/>
          </p:cNvPicPr>
          <p:nvPr/>
        </p:nvPicPr>
        <p:blipFill>
          <a:blip r:embed="rId3"/>
          <a:srcRect/>
          <a:stretch>
            <a:fillRect/>
          </a:stretch>
        </p:blipFill>
        <p:spPr bwMode="auto">
          <a:xfrm>
            <a:off x="0" y="1524000"/>
            <a:ext cx="9144000" cy="4737100"/>
          </a:xfrm>
          <a:prstGeom prst="rect">
            <a:avLst/>
          </a:prstGeom>
          <a:noFill/>
        </p:spPr>
      </p:pic>
      <p:sp>
        <p:nvSpPr>
          <p:cNvPr id="7" name="Title 6"/>
          <p:cNvSpPr>
            <a:spLocks noGrp="1"/>
          </p:cNvSpPr>
          <p:nvPr>
            <p:ph type="title"/>
          </p:nvPr>
        </p:nvSpPr>
        <p:spPr/>
        <p:txBody>
          <a:bodyPr/>
          <a:lstStyle/>
          <a:p>
            <a:r>
              <a:rPr lang="en-US"/>
              <a:t>Novembre 2009</a:t>
            </a:r>
          </a:p>
        </p:txBody>
      </p:sp>
      <p:sp>
        <p:nvSpPr>
          <p:cNvPr id="4" name="Date Placeholder 3"/>
          <p:cNvSpPr>
            <a:spLocks noGrp="1"/>
          </p:cNvSpPr>
          <p:nvPr>
            <p:ph type="dt" sz="half" idx="10"/>
          </p:nvPr>
        </p:nvSpPr>
        <p:spPr/>
        <p:txBody>
          <a:bodyPr/>
          <a:lstStyle/>
          <a:p>
            <a:r>
              <a:rPr lang="en-US"/>
              <a:t>28 October 2010</a:t>
            </a:r>
          </a:p>
        </p:txBody>
      </p:sp>
      <p:sp>
        <p:nvSpPr>
          <p:cNvPr id="5" name="Slide Number Placeholder 4"/>
          <p:cNvSpPr>
            <a:spLocks noGrp="1"/>
          </p:cNvSpPr>
          <p:nvPr>
            <p:ph type="sldNum" sz="quarter" idx="12"/>
          </p:nvPr>
        </p:nvSpPr>
        <p:spPr/>
        <p:txBody>
          <a:bodyPr/>
          <a:lstStyle/>
          <a:p>
            <a:fld id="{26AFB265-C880-7E41-B72A-D160DC062154}" type="slidenum">
              <a:rPr lang="en-US"/>
              <a:pPr/>
              <a:t>9</a:t>
            </a:fld>
            <a:endParaRPr lang="en-US"/>
          </a:p>
        </p:txBody>
      </p:sp>
      <p:sp>
        <p:nvSpPr>
          <p:cNvPr id="6" name="Footer Placeholder 5"/>
          <p:cNvSpPr>
            <a:spLocks noGrp="1"/>
          </p:cNvSpPr>
          <p:nvPr>
            <p:ph type="ftr" sz="quarter" idx="11"/>
          </p:nvPr>
        </p:nvSpPr>
        <p:spPr/>
        <p:txBody>
          <a:bodyPr/>
          <a:lstStyle/>
          <a:p>
            <a:r>
              <a:rPr lang="en-US"/>
              <a:t>Paul N. Edwards</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ＭＳ 明朝"/>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Origin.thmx</Template>
  <TotalTime>20643</TotalTime>
  <Words>6087</Words>
  <Application>Microsoft Macintosh PowerPoint</Application>
  <PresentationFormat>On-screen Show (4:3)</PresentationFormat>
  <Paragraphs>567</Paragraphs>
  <Slides>57</Slides>
  <Notes>37</Notes>
  <HiddenSlides>0</HiddenSlides>
  <MMClips>0</MMClips>
  <ScaleCrop>false</ScaleCrop>
  <HeadingPairs>
    <vt:vector size="8" baseType="variant">
      <vt:variant>
        <vt:lpstr>Design Template</vt:lpstr>
      </vt:variant>
      <vt:variant>
        <vt:i4>1</vt:i4>
      </vt:variant>
      <vt:variant>
        <vt:lpstr>Links</vt:lpstr>
      </vt:variant>
      <vt:variant>
        <vt:i4>1</vt:i4>
      </vt:variant>
      <vt:variant>
        <vt:lpstr>Embedded OLE Servers</vt:lpstr>
      </vt:variant>
      <vt:variant>
        <vt:i4>1</vt:i4>
      </vt:variant>
      <vt:variant>
        <vt:lpstr>Slide Titles</vt:lpstr>
      </vt:variant>
      <vt:variant>
        <vt:i4>57</vt:i4>
      </vt:variant>
    </vt:vector>
  </HeadingPairs>
  <TitlesOfParts>
    <vt:vector size="60" baseType="lpstr">
      <vt:lpstr>Origin</vt:lpstr>
      <vt:lpstr>???</vt:lpstr>
      <vt:lpstr>Presentation</vt:lpstr>
      <vt:lpstr>Les controverses climatiques aux EUA:  la politique des données climate controveries in the USA: the politics of data</vt:lpstr>
      <vt:lpstr>Un peu d’histoire   a little history</vt:lpstr>
      <vt:lpstr>L’unité de sondage par micro-ondes (MSU) the microwave sounding unit</vt:lpstr>
      <vt:lpstr>L’unité de sondage par micro-ondes (MSU) the microwave sounding unit</vt:lpstr>
      <vt:lpstr>Les auditions sur l’intégrité de la science, 1995 </vt:lpstr>
      <vt:lpstr>Incliner la ligne: satéllites vs. radiosondes ca. 1999  tilting the line</vt:lpstr>
      <vt:lpstr>Incliner la ligne: surface vs. satellite 2009 tilting the line</vt:lpstr>
      <vt:lpstr>climategate</vt:lpstr>
      <vt:lpstr>Novembre 2009</vt:lpstr>
      <vt:lpstr>Le Climatic Research Unit (CRU)</vt:lpstr>
      <vt:lpstr>Climategate</vt:lpstr>
      <vt:lpstr>Les courriels du CRU: une conduite pas digne de louange  the CRU emails: scientists behaving badly</vt:lpstr>
      <vt:lpstr>Bloquer la relâche de données blocking the release of data</vt:lpstr>
      <vt:lpstr>Les courriels du CRU: une conduite pas digne de louange  the CRU emails: scientists behaving badly</vt:lpstr>
      <vt:lpstr>Les courriels du CRU: une conduite pas digne de louange  the CRU emails: scientists behaving badly</vt:lpstr>
      <vt:lpstr> Une conduite illégale?</vt:lpstr>
      <vt:lpstr>les réponses scientifiques et politiques à climategate</vt:lpstr>
      <vt:lpstr>Cacher le déclin?  </vt:lpstr>
      <vt:lpstr>Slide 19</vt:lpstr>
      <vt:lpstr>Les réponses administratives et politiques à Climategate  official responses to Climategate</vt:lpstr>
      <vt:lpstr>les effets de climategate  sur l’opinion publique aux EUA </vt:lpstr>
      <vt:lpstr>Slide 22</vt:lpstr>
      <vt:lpstr>Slide 23</vt:lpstr>
      <vt:lpstr>Slide 24</vt:lpstr>
      <vt:lpstr>Slide 25</vt:lpstr>
      <vt:lpstr>Slide 26</vt:lpstr>
      <vt:lpstr>Slide 27</vt:lpstr>
      <vt:lpstr>la structure  de la science des données climatiques</vt:lpstr>
      <vt:lpstr>A Vast Machine</vt:lpstr>
      <vt:lpstr>A Vast Machine</vt:lpstr>
      <vt:lpstr>Méthodes de calculation de la température moyenne journalière </vt:lpstr>
      <vt:lpstr>Changements de jauges de précipitation  (Karl et al. 1993)  changes in precipitation gauges</vt:lpstr>
      <vt:lpstr>L’inversion de l’infrastructure des données inverting the climate data infrastructure</vt:lpstr>
      <vt:lpstr>Slide 34</vt:lpstr>
      <vt:lpstr>les “audits” des données climatiques</vt:lpstr>
      <vt:lpstr>Slide 36</vt:lpstr>
      <vt:lpstr>Slide 37</vt:lpstr>
      <vt:lpstr>Climate Audit</vt:lpstr>
      <vt:lpstr>Slide 39</vt:lpstr>
      <vt:lpstr>surfacestations.org</vt:lpstr>
      <vt:lpstr>Slide 41</vt:lpstr>
      <vt:lpstr>Slide 42</vt:lpstr>
      <vt:lpstr>Slide 43</vt:lpstr>
      <vt:lpstr>Menne et al. (2010)</vt:lpstr>
      <vt:lpstr>US Climate Reference Network (USCRN)</vt:lpstr>
      <vt:lpstr>Slide 46</vt:lpstr>
      <vt:lpstr>Slide 47</vt:lpstr>
      <vt:lpstr>Menne et al. (2010)</vt:lpstr>
      <vt:lpstr>quelques conclusions</vt:lpstr>
      <vt:lpstr>Les effets du réchauffement planétaire sont-ils déjà évident? are global warming effects already evident?</vt:lpstr>
      <vt:lpstr>Les effets du réchauffement planétaire sont-ils déjà évident? are global warming effects already evident?</vt:lpstr>
      <vt:lpstr>Amazon.com: commentaires client sur Al Gore, Our Choice: A Plan to Solve the Climate Crisis</vt:lpstr>
      <vt:lpstr>Les guerres des données: on conteste… data wars: contests over </vt:lpstr>
      <vt:lpstr>L’hyper-transparence et le futur de la science  hypertransparency and the future of science</vt:lpstr>
      <vt:lpstr>Une évaluation hyper-transparente: “pairs-plus”?  hyper-tranparent review: peers-plus?</vt:lpstr>
      <vt:lpstr>Le système d’évaluation du futur… the review system of the future</vt:lpstr>
      <vt:lpstr>Quelques questions ouvertes (à la place d’une fin)  open questions in place of an ending</vt:lpstr>
    </vt:vector>
  </TitlesOfParts>
  <Company>University Of Michigan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 Edwards</dc:creator>
  <cp:lastModifiedBy>Paul Edwards</cp:lastModifiedBy>
  <cp:revision>58</cp:revision>
  <dcterms:created xsi:type="dcterms:W3CDTF">2010-10-28T15:56:01Z</dcterms:created>
  <dcterms:modified xsi:type="dcterms:W3CDTF">2010-11-03T12:43:16Z</dcterms:modified>
</cp:coreProperties>
</file>